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7"/>
  </p:notesMasterIdLst>
  <p:handoutMasterIdLst>
    <p:handoutMasterId r:id="rId118"/>
  </p:handoutMasterIdLst>
  <p:sldIdLst>
    <p:sldId id="390" r:id="rId2"/>
    <p:sldId id="256" r:id="rId3"/>
    <p:sldId id="363" r:id="rId4"/>
    <p:sldId id="358" r:id="rId5"/>
    <p:sldId id="359" r:id="rId6"/>
    <p:sldId id="392" r:id="rId7"/>
    <p:sldId id="360" r:id="rId8"/>
    <p:sldId id="361" r:id="rId9"/>
    <p:sldId id="362" r:id="rId10"/>
    <p:sldId id="365" r:id="rId11"/>
    <p:sldId id="366" r:id="rId12"/>
    <p:sldId id="367" r:id="rId13"/>
    <p:sldId id="368" r:id="rId14"/>
    <p:sldId id="369" r:id="rId15"/>
    <p:sldId id="370" r:id="rId16"/>
    <p:sldId id="371" r:id="rId17"/>
    <p:sldId id="372" r:id="rId18"/>
    <p:sldId id="373" r:id="rId19"/>
    <p:sldId id="374" r:id="rId20"/>
    <p:sldId id="375" r:id="rId21"/>
    <p:sldId id="376" r:id="rId22"/>
    <p:sldId id="377" r:id="rId23"/>
    <p:sldId id="378" r:id="rId24"/>
    <p:sldId id="379" r:id="rId25"/>
    <p:sldId id="380" r:id="rId26"/>
    <p:sldId id="381" r:id="rId27"/>
    <p:sldId id="382" r:id="rId28"/>
    <p:sldId id="383" r:id="rId29"/>
    <p:sldId id="384" r:id="rId30"/>
    <p:sldId id="385" r:id="rId31"/>
    <p:sldId id="386" r:id="rId32"/>
    <p:sldId id="387" r:id="rId33"/>
    <p:sldId id="388" r:id="rId34"/>
    <p:sldId id="389" r:id="rId35"/>
    <p:sldId id="364" r:id="rId36"/>
    <p:sldId id="354" r:id="rId37"/>
    <p:sldId id="355" r:id="rId38"/>
    <p:sldId id="356" r:id="rId39"/>
    <p:sldId id="260" r:id="rId40"/>
    <p:sldId id="262" r:id="rId41"/>
    <p:sldId id="263" r:id="rId42"/>
    <p:sldId id="264" r:id="rId43"/>
    <p:sldId id="265" r:id="rId44"/>
    <p:sldId id="266" r:id="rId45"/>
    <p:sldId id="267" r:id="rId46"/>
    <p:sldId id="268" r:id="rId47"/>
    <p:sldId id="269" r:id="rId48"/>
    <p:sldId id="270" r:id="rId49"/>
    <p:sldId id="271" r:id="rId50"/>
    <p:sldId id="272" r:id="rId51"/>
    <p:sldId id="273" r:id="rId52"/>
    <p:sldId id="275" r:id="rId53"/>
    <p:sldId id="276" r:id="rId54"/>
    <p:sldId id="277" r:id="rId55"/>
    <p:sldId id="278" r:id="rId56"/>
    <p:sldId id="279" r:id="rId57"/>
    <p:sldId id="280" r:id="rId58"/>
    <p:sldId id="281" r:id="rId59"/>
    <p:sldId id="282" r:id="rId60"/>
    <p:sldId id="283" r:id="rId61"/>
    <p:sldId id="284" r:id="rId62"/>
    <p:sldId id="294" r:id="rId63"/>
    <p:sldId id="296" r:id="rId64"/>
    <p:sldId id="297" r:id="rId65"/>
    <p:sldId id="298" r:id="rId66"/>
    <p:sldId id="299" r:id="rId67"/>
    <p:sldId id="300" r:id="rId68"/>
    <p:sldId id="301" r:id="rId69"/>
    <p:sldId id="302" r:id="rId70"/>
    <p:sldId id="303" r:id="rId71"/>
    <p:sldId id="304" r:id="rId72"/>
    <p:sldId id="305" r:id="rId73"/>
    <p:sldId id="306" r:id="rId74"/>
    <p:sldId id="307" r:id="rId75"/>
    <p:sldId id="308" r:id="rId76"/>
    <p:sldId id="309" r:id="rId77"/>
    <p:sldId id="310" r:id="rId78"/>
    <p:sldId id="311" r:id="rId79"/>
    <p:sldId id="312" r:id="rId80"/>
    <p:sldId id="313" r:id="rId81"/>
    <p:sldId id="314" r:id="rId82"/>
    <p:sldId id="315" r:id="rId83"/>
    <p:sldId id="316" r:id="rId84"/>
    <p:sldId id="317" r:id="rId85"/>
    <p:sldId id="318" r:id="rId86"/>
    <p:sldId id="319" r:id="rId87"/>
    <p:sldId id="320" r:id="rId88"/>
    <p:sldId id="321" r:id="rId89"/>
    <p:sldId id="322" r:id="rId90"/>
    <p:sldId id="323" r:id="rId91"/>
    <p:sldId id="324" r:id="rId92"/>
    <p:sldId id="333" r:id="rId93"/>
    <p:sldId id="334" r:id="rId94"/>
    <p:sldId id="335" r:id="rId95"/>
    <p:sldId id="336" r:id="rId96"/>
    <p:sldId id="337" r:id="rId97"/>
    <p:sldId id="338" r:id="rId98"/>
    <p:sldId id="339" r:id="rId99"/>
    <p:sldId id="340" r:id="rId100"/>
    <p:sldId id="341" r:id="rId101"/>
    <p:sldId id="342" r:id="rId102"/>
    <p:sldId id="343" r:id="rId103"/>
    <p:sldId id="344" r:id="rId104"/>
    <p:sldId id="345" r:id="rId105"/>
    <p:sldId id="346" r:id="rId106"/>
    <p:sldId id="347" r:id="rId107"/>
    <p:sldId id="348" r:id="rId108"/>
    <p:sldId id="349" r:id="rId109"/>
    <p:sldId id="350" r:id="rId110"/>
    <p:sldId id="351" r:id="rId111"/>
    <p:sldId id="352" r:id="rId112"/>
    <p:sldId id="353" r:id="rId113"/>
    <p:sldId id="325" r:id="rId114"/>
    <p:sldId id="326" r:id="rId115"/>
    <p:sldId id="391" r:id="rId116"/>
  </p:sldIdLst>
  <p:sldSz cx="9144000" cy="6858000" type="screen4x3"/>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71" autoAdjust="0"/>
    <p:restoredTop sz="82238" autoAdjust="0"/>
  </p:normalViewPr>
  <p:slideViewPr>
    <p:cSldViewPr snapToGrid="0">
      <p:cViewPr varScale="1">
        <p:scale>
          <a:sx n="74" d="100"/>
          <a:sy n="74" d="100"/>
        </p:scale>
        <p:origin x="1661" y="43"/>
      </p:cViewPr>
      <p:guideLst>
        <p:guide orient="horz" pos="2160"/>
        <p:guide pos="2880"/>
      </p:guideLst>
    </p:cSldViewPr>
  </p:slideViewPr>
  <p:notesTextViewPr>
    <p:cViewPr>
      <p:scale>
        <a:sx n="3" d="2"/>
        <a:sy n="3" d="2"/>
      </p:scale>
      <p:origin x="0" y="-197"/>
    </p:cViewPr>
  </p:notesTextViewPr>
  <p:sorterViewPr>
    <p:cViewPr>
      <p:scale>
        <a:sx n="100" d="100"/>
        <a:sy n="100" d="100"/>
      </p:scale>
      <p:origin x="0" y="-6960"/>
    </p:cViewPr>
  </p:sorterViewPr>
  <p:notesViewPr>
    <p:cSldViewPr snapToGrid="0">
      <p:cViewPr varScale="1">
        <p:scale>
          <a:sx n="90" d="100"/>
          <a:sy n="90" d="100"/>
        </p:scale>
        <p:origin x="3696"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0DD337-6DA0-443D-B66A-851E4657E454}" type="datetimeFigureOut">
              <a:rPr lang="id-ID" smtClean="0"/>
              <a:t>03/07/2019</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866E5B-5AB9-40A0-ACF2-7BF32295F0B3}" type="slidenum">
              <a:rPr lang="id-ID" smtClean="0"/>
              <a:t>‹#›</a:t>
            </a:fld>
            <a:endParaRPr lang="id-ID"/>
          </a:p>
        </p:txBody>
      </p:sp>
    </p:spTree>
    <p:extLst>
      <p:ext uri="{BB962C8B-B14F-4D97-AF65-F5344CB8AC3E}">
        <p14:creationId xmlns:p14="http://schemas.microsoft.com/office/powerpoint/2010/main" val="14885060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ABA3FA-A0AA-4211-8CAF-F15B104CC6F9}" type="datetimeFigureOut">
              <a:rPr lang="id-ID" smtClean="0"/>
              <a:t>03/07/2019</a:t>
            </a:fld>
            <a:endParaRPr lang="id-ID"/>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48818C-C5E6-444A-A9F7-917A97CA3904}" type="slidenum">
              <a:rPr lang="id-ID" smtClean="0"/>
              <a:t>‹#›</a:t>
            </a:fld>
            <a:endParaRPr lang="id-ID"/>
          </a:p>
        </p:txBody>
      </p:sp>
    </p:spTree>
    <p:extLst>
      <p:ext uri="{BB962C8B-B14F-4D97-AF65-F5344CB8AC3E}">
        <p14:creationId xmlns:p14="http://schemas.microsoft.com/office/powerpoint/2010/main" val="2117206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id-ID" smtClean="0"/>
              <a:t>Layer physical hardware divirtualisasi untuk memberikan platform yang fleksible dan meningkatakn utilisasi resources. Kunci dari new enterprise data center adalah bagaimana mengkombinasikan layer virtualiasi dan layer management agar dapat mengelola data center secara efisien, men-deploy dan meng-configure layanan dengan cepat.</a:t>
            </a:r>
            <a:endParaRPr lang="id-ID"/>
          </a:p>
        </p:txBody>
      </p:sp>
      <p:sp>
        <p:nvSpPr>
          <p:cNvPr id="4" name="Slide Number Placeholder 3"/>
          <p:cNvSpPr>
            <a:spLocks noGrp="1"/>
          </p:cNvSpPr>
          <p:nvPr>
            <p:ph type="sldNum" sz="quarter" idx="10"/>
          </p:nvPr>
        </p:nvSpPr>
        <p:spPr/>
        <p:txBody>
          <a:bodyPr/>
          <a:lstStyle/>
          <a:p>
            <a:fld id="{CF48818C-C5E6-444A-A9F7-917A97CA3904}" type="slidenum">
              <a:rPr lang="id-ID" smtClean="0"/>
              <a:t>15</a:t>
            </a:fld>
            <a:endParaRPr lang="id-ID"/>
          </a:p>
        </p:txBody>
      </p:sp>
    </p:spTree>
    <p:extLst>
      <p:ext uri="{BB962C8B-B14F-4D97-AF65-F5344CB8AC3E}">
        <p14:creationId xmlns:p14="http://schemas.microsoft.com/office/powerpoint/2010/main" val="622689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sz="1100" dirty="0" smtClean="0"/>
              <a:t>Komputasi cloud adalah pengiriman berdasarkan permintaan untuk daya komputasi, database, penyimpanan, aplikasi, dan sumber daya IT lain melalui platform layanan cloud via internet dengan harga sesuai penggunaan.</a:t>
            </a:r>
          </a:p>
          <a:p>
            <a:endParaRPr lang="id-ID" sz="1100" dirty="0" smtClean="0"/>
          </a:p>
          <a:p>
            <a:r>
              <a:rPr lang="id-ID" sz="1100" dirty="0" smtClean="0"/>
              <a:t>Contohnya jika kita menjalankan</a:t>
            </a:r>
            <a:r>
              <a:rPr lang="id-ID" sz="1100" baseline="0" dirty="0" smtClean="0"/>
              <a:t> linux virtual mesin selama 5 jam, biaya yang dibayarkan hanya 5 jam saja. </a:t>
            </a:r>
            <a:endParaRPr lang="id-ID" sz="1100" dirty="0"/>
          </a:p>
        </p:txBody>
      </p:sp>
      <p:sp>
        <p:nvSpPr>
          <p:cNvPr id="4" name="Slide Number Placeholder 3"/>
          <p:cNvSpPr>
            <a:spLocks noGrp="1"/>
          </p:cNvSpPr>
          <p:nvPr>
            <p:ph type="sldNum" sz="quarter" idx="10"/>
          </p:nvPr>
        </p:nvSpPr>
        <p:spPr/>
        <p:txBody>
          <a:bodyPr/>
          <a:lstStyle/>
          <a:p>
            <a:fld id="{CF48818C-C5E6-444A-A9F7-917A97CA3904}" type="slidenum">
              <a:rPr lang="id-ID" smtClean="0"/>
              <a:t>93</a:t>
            </a:fld>
            <a:endParaRPr lang="id-ID"/>
          </a:p>
        </p:txBody>
      </p:sp>
    </p:spTree>
    <p:extLst>
      <p:ext uri="{BB962C8B-B14F-4D97-AF65-F5344CB8AC3E}">
        <p14:creationId xmlns:p14="http://schemas.microsoft.com/office/powerpoint/2010/main" val="35093981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smtClean="0"/>
              <a:t>Sebelum adanya</a:t>
            </a:r>
            <a:r>
              <a:rPr lang="id-ID" baseline="0" dirty="0" smtClean="0"/>
              <a:t> AWS, kita harus menentukan kapasitas sumber daya yang dibutuhkan. Karena jika tidak menentukan hal tersebut akan mengakibatkan kita harus membayar mahal untuk sumber daya baik ketika sumber daya tersebut dipakai ataupun tidak</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t>94</a:t>
            </a:fld>
            <a:endParaRPr lang="id-ID"/>
          </a:p>
        </p:txBody>
      </p:sp>
    </p:spTree>
    <p:extLst>
      <p:ext uri="{BB962C8B-B14F-4D97-AF65-F5344CB8AC3E}">
        <p14:creationId xmlns:p14="http://schemas.microsoft.com/office/powerpoint/2010/main" val="263866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smtClean="0"/>
              <a:t>Dengan menggunakan AWS, memudahkan</a:t>
            </a:r>
            <a:r>
              <a:rPr lang="id-ID" baseline="0" dirty="0" smtClean="0"/>
              <a:t> kita untuk mengakses server, database, storage dan komponen aplikasi tingkat tinggi melalui internet. Bahkan layanan AWS ini dapat dimulai dalam hitungan detik tanpa harus memiliki banyak rak secara fisik dan bertumpuk, hanya dengan memanggil API </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t>95</a:t>
            </a:fld>
            <a:endParaRPr lang="id-ID"/>
          </a:p>
        </p:txBody>
      </p:sp>
    </p:spTree>
    <p:extLst>
      <p:ext uri="{BB962C8B-B14F-4D97-AF65-F5344CB8AC3E}">
        <p14:creationId xmlns:p14="http://schemas.microsoft.com/office/powerpoint/2010/main" val="4025595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smtClean="0"/>
              <a:t>Dengan AWS, kita tidak hanya bisa menginisiasi sumber daya TI dalam hitungan detik, tapi juga bisa menggunakannya</a:t>
            </a:r>
            <a:r>
              <a:rPr lang="id-ID" baseline="0" dirty="0" smtClean="0"/>
              <a:t> untuk sumber daya yang bersifat sementara dan sekali pakai.</a:t>
            </a:r>
          </a:p>
          <a:p>
            <a:r>
              <a:rPr lang="id-ID" baseline="0" dirty="0" smtClean="0"/>
              <a:t>Dan dengan AWS kita dapat melakukan pendekatan untuk mengubah pengujian manajemen, realibilitas dan perencanaan kapasitas yang dibutuhkan dengan lebih gesit dan efisien</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t>96</a:t>
            </a:fld>
            <a:endParaRPr lang="id-ID"/>
          </a:p>
        </p:txBody>
      </p:sp>
    </p:spTree>
    <p:extLst>
      <p:ext uri="{BB962C8B-B14F-4D97-AF65-F5344CB8AC3E}">
        <p14:creationId xmlns:p14="http://schemas.microsoft.com/office/powerpoint/2010/main" val="663653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smtClean="0"/>
              <a:t>Salah satu alasan untuk berpindah mengunakan cloud adalah meningkatnya ketangkasan dalam pengolahan sumber daya. </a:t>
            </a:r>
          </a:p>
          <a:p>
            <a:r>
              <a:rPr lang="id-ID" dirty="0" smtClean="0"/>
              <a:t>Terdapat tiga faktor yang mempengaruhi ketangkasan cloud computing, yaitu :</a:t>
            </a:r>
          </a:p>
          <a:p>
            <a:r>
              <a:rPr lang="id-ID" dirty="0" smtClean="0"/>
              <a:t>Kecepatan,</a:t>
            </a:r>
            <a:r>
              <a:rPr lang="id-ID" baseline="0" dirty="0" smtClean="0"/>
              <a:t> bereksperimen atau mencoba hal baru dan berinovasi</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t>97</a:t>
            </a:fld>
            <a:endParaRPr lang="id-ID"/>
          </a:p>
        </p:txBody>
      </p:sp>
    </p:spTree>
    <p:extLst>
      <p:ext uri="{BB962C8B-B14F-4D97-AF65-F5344CB8AC3E}">
        <p14:creationId xmlns:p14="http://schemas.microsoft.com/office/powerpoint/2010/main" val="2824355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smtClean="0"/>
              <a:t>AWS menawarkan jangkauan secara</a:t>
            </a:r>
            <a:r>
              <a:rPr lang="id-ID" baseline="0" dirty="0" smtClean="0"/>
              <a:t> global dan kita bisa mendapatkan manfaat yang banyak tanpa harus melakukan investasi awal yang besar.</a:t>
            </a:r>
          </a:p>
          <a:p>
            <a:endParaRPr lang="id-ID" baseline="0" dirty="0" smtClean="0"/>
          </a:p>
          <a:p>
            <a:r>
              <a:rPr lang="id-ID" baseline="0" dirty="0" smtClean="0"/>
              <a:t>dengan cloud computing, kita dapat mengurangi waktu yang lama menjadi lebih cepat untuk membuat suatu sumber daya. Terutama bagi pengembang yang awalnya membutuhkan waktu beberapa minggu menjadi hanya beberapa menit saja yang menghasilkan peningkatan kinerja untuk suatu organisasi.</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t>98</a:t>
            </a:fld>
            <a:endParaRPr lang="id-ID"/>
          </a:p>
        </p:txBody>
      </p:sp>
    </p:spTree>
    <p:extLst>
      <p:ext uri="{BB962C8B-B14F-4D97-AF65-F5344CB8AC3E}">
        <p14:creationId xmlns:p14="http://schemas.microsoft.com/office/powerpoint/2010/main" val="369341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smtClean="0"/>
              <a:t>Keuntungan dari ketangkasan</a:t>
            </a:r>
            <a:r>
              <a:rPr lang="id-ID" baseline="0" dirty="0" smtClean="0"/>
              <a:t> suatu cloud computing adalah dapat melakukan berbagai eksperimen lebih sering.</a:t>
            </a:r>
          </a:p>
          <a:p>
            <a:endParaRPr lang="id-ID" baseline="0" dirty="0" smtClean="0"/>
          </a:p>
          <a:p>
            <a:r>
              <a:rPr lang="id-ID" baseline="0" dirty="0" smtClean="0"/>
              <a:t>AWS memungkinkan berbagai operasi sebagai suatu kode dalam cloud dan memiliki kesempatan untuk mengembangkan berbagai eksperimen dengan aman, baik untuk mengembangkan suatu prosedur operasional ataupun mempraktekan suatu kegagalan.</a:t>
            </a:r>
          </a:p>
          <a:p>
            <a:endParaRPr lang="id-ID" baseline="0" dirty="0" smtClean="0"/>
          </a:p>
          <a:p>
            <a:r>
              <a:rPr lang="id-ID" baseline="0" dirty="0" smtClean="0"/>
              <a:t>Misal, dengan AWS kita dapat spin-up server dalam hitungan menit kemudian mengembalikannya kedalam keadaan semula atau menggunakannya kembali untuk percobaan yang lain. Dengan virtual resource dan automatable kita dapat dengan cepat melakukan perbandingan pengujian komparatif menggunakan berbagai jenis contoh penyimpanan atau konfigurasi.</a:t>
            </a:r>
          </a:p>
          <a:p>
            <a:endParaRPr lang="id-ID" baseline="0" dirty="0" smtClean="0"/>
          </a:p>
          <a:p>
            <a:r>
              <a:rPr lang="id-ID" baseline="0" dirty="0" smtClean="0"/>
              <a:t>menggunakan layanan seperti AWS cloud memungkinkan kita untuk konsisten dalam uji dan produksi template dan kebutuhan produksi dengan peningkatan level dari operational control</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t>99</a:t>
            </a:fld>
            <a:endParaRPr lang="id-ID"/>
          </a:p>
        </p:txBody>
      </p:sp>
    </p:spTree>
    <p:extLst>
      <p:ext uri="{BB962C8B-B14F-4D97-AF65-F5344CB8AC3E}">
        <p14:creationId xmlns:p14="http://schemas.microsoft.com/office/powerpoint/2010/main" val="21071577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smtClean="0"/>
              <a:t>Dengan mempergunakan cloud, akses ke suatu</a:t>
            </a:r>
            <a:r>
              <a:rPr lang="id-ID" baseline="0" dirty="0" smtClean="0"/>
              <a:t> sumber daya dengan biaya yang rendah</a:t>
            </a:r>
            <a:r>
              <a:rPr lang="id-ID" dirty="0" smtClean="0"/>
              <a:t>, kemudian</a:t>
            </a:r>
            <a:r>
              <a:rPr lang="id-ID" baseline="0" dirty="0" smtClean="0"/>
              <a:t> berkurangnya juga suatu risiko dan dorongan yang lebih sering untuk melakukan percobaan ataupun mengembangkan suatu inovasi.</a:t>
            </a:r>
          </a:p>
          <a:p>
            <a:endParaRPr lang="id-ID" baseline="0" dirty="0" smtClean="0"/>
          </a:p>
          <a:p>
            <a:r>
              <a:rPr lang="id-ID" baseline="0" dirty="0" smtClean="0"/>
              <a:t>Hal ini sangat bagus dalam bidang IT karena mengarah pada suatu penemuan baru, konfigurasi dan inovasi secara berurutan </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t>100</a:t>
            </a:fld>
            <a:endParaRPr lang="id-ID"/>
          </a:p>
        </p:txBody>
      </p:sp>
    </p:spTree>
    <p:extLst>
      <p:ext uri="{BB962C8B-B14F-4D97-AF65-F5344CB8AC3E}">
        <p14:creationId xmlns:p14="http://schemas.microsoft.com/office/powerpoint/2010/main" val="14541921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id-ID" b="1" dirty="0" smtClean="0">
                <a:effectLst/>
              </a:rPr>
              <a:t>Skalabilitas</a:t>
            </a:r>
          </a:p>
          <a:p>
            <a:pPr rtl="0"/>
            <a:r>
              <a:rPr lang="id-ID" dirty="0" smtClean="0">
                <a:effectLst/>
              </a:rPr>
              <a:t>Infrastuktur Global AWS memungkinkan perusahaan menjadi teramat fleksibel dan menerima manfaat skalabilitas cloud yang tak terbatas secara konseptual. Kapasitas komputasi AWS naik pada tingkat yang tak tertandingi, menambah kapasitas komputasi pada perusahaan Fortune 500 setiap harinya. Kenaikan konstan dalam kapasitas ini mendorong automasi peningkatan pada proses dan praktik operasional AWS, yang membantu memastikan perusahaan yang bergantung pada AWS untuk selalu terbarukan. Perusahaan dapat menyediakan sumber daya yang dibutuhkan dengan cepat, yang menerapkan ratusan bahkan ribuan server dalam beberapa menit.</a:t>
            </a:r>
          </a:p>
          <a:p>
            <a:endParaRPr lang="id-ID" dirty="0" smtClean="0"/>
          </a:p>
          <a:p>
            <a:pPr rtl="0"/>
            <a:r>
              <a:rPr lang="id-ID" b="1" dirty="0" smtClean="0">
                <a:effectLst/>
              </a:rPr>
              <a:t>Keamanan</a:t>
            </a:r>
          </a:p>
          <a:p>
            <a:pPr rtl="0"/>
            <a:r>
              <a:rPr lang="id-ID" dirty="0" smtClean="0">
                <a:effectLst/>
              </a:rPr>
              <a:t>Keamanan di AWS dimulai dengan infrastruktur inti. Dibuat khusus untuk cloud dan dirancang untuk memenuhi persyaratan keamanan yang lebih ketat di dunia, infrastruktur AWS dipantau 24/7 untuk membantu memastikan kerahasiaan, integritas, dan ketersediaan data pelanggan. Pelanggan dapat membuat infrastruktur global paling aman sehingga yakin bahwa mereka selalu memiliki datanya, termasuk kemampuan mengenkripsi, memindahkan, dan mengelola penyimpanannya.</a:t>
            </a:r>
          </a:p>
          <a:p>
            <a:endParaRPr lang="id-ID" dirty="0" smtClean="0"/>
          </a:p>
          <a:p>
            <a:r>
              <a:rPr lang="id-ID" sz="1200" b="1" kern="1200" dirty="0" smtClean="0">
                <a:solidFill>
                  <a:schemeClr val="tx1"/>
                </a:solidFill>
                <a:effectLst/>
                <a:latin typeface="+mn-lt"/>
                <a:ea typeface="+mn-ea"/>
                <a:cs typeface="+mn-cs"/>
              </a:rPr>
              <a:t>Elastisitas</a:t>
            </a:r>
          </a:p>
          <a:p>
            <a:r>
              <a:rPr lang="id-ID" dirty="0" smtClean="0">
                <a:effectLst/>
              </a:rPr>
              <a:t>Sebelum komputasi cloud, kita harus banyak menyediakan infrastruktur untuk memastikan bahwa kita memiliki kapasitas cukup untuk menangani bisnis operasi di tingkat puncak aktivitas. Sekarang, kita dapat menyediakan jumlah sumber daya yang benar-benar dibutuhkan, mengetahui bahwa kita</a:t>
            </a:r>
            <a:r>
              <a:rPr lang="id-ID" baseline="0" dirty="0" smtClean="0">
                <a:effectLst/>
              </a:rPr>
              <a:t> juga</a:t>
            </a:r>
            <a:r>
              <a:rPr lang="id-ID" dirty="0" smtClean="0">
                <a:effectLst/>
              </a:rPr>
              <a:t> dapat secara instan menaikkan atau menurunkan skala dengan kebutuhan bisnis. Ini mengurangi biaya dan meningkatkan kemampuan kita untuk memenuhi permintaan pengguna.</a:t>
            </a:r>
          </a:p>
          <a:p>
            <a:endParaRPr lang="id-ID" b="1" dirty="0" smtClean="0"/>
          </a:p>
          <a:p>
            <a:r>
              <a:rPr lang="id-ID" b="1" dirty="0" smtClean="0"/>
              <a:t>Reliability</a:t>
            </a:r>
            <a:endParaRPr lang="id-ID" b="0" dirty="0" smtClean="0"/>
          </a:p>
          <a:p>
            <a:pPr marL="171450" indent="-171450">
              <a:buFontTx/>
              <a:buChar char="-"/>
            </a:pPr>
            <a:r>
              <a:rPr lang="id-ID" b="0" dirty="0" smtClean="0"/>
              <a:t>Memulihkan failure</a:t>
            </a:r>
          </a:p>
          <a:p>
            <a:pPr marL="171450" indent="-171450">
              <a:buFontTx/>
              <a:buChar char="-"/>
            </a:pPr>
            <a:r>
              <a:rPr lang="id-ID" b="0" dirty="0" smtClean="0"/>
              <a:t>Sumber daya sesuai permintaan</a:t>
            </a:r>
          </a:p>
          <a:p>
            <a:pPr marL="171450" indent="-171450">
              <a:buFontTx/>
              <a:buChar char="-"/>
            </a:pPr>
            <a:r>
              <a:rPr lang="id-ID" b="0" dirty="0" smtClean="0"/>
              <a:t>Mengurangi gangguan</a:t>
            </a:r>
            <a:endParaRPr lang="id-ID" b="0" dirty="0"/>
          </a:p>
        </p:txBody>
      </p:sp>
      <p:sp>
        <p:nvSpPr>
          <p:cNvPr id="4" name="Slide Number Placeholder 3"/>
          <p:cNvSpPr>
            <a:spLocks noGrp="1"/>
          </p:cNvSpPr>
          <p:nvPr>
            <p:ph type="sldNum" sz="quarter" idx="10"/>
          </p:nvPr>
        </p:nvSpPr>
        <p:spPr/>
        <p:txBody>
          <a:bodyPr/>
          <a:lstStyle/>
          <a:p>
            <a:fld id="{CF48818C-C5E6-444A-A9F7-917A97CA3904}" type="slidenum">
              <a:rPr lang="id-ID" smtClean="0"/>
              <a:t>101</a:t>
            </a:fld>
            <a:endParaRPr lang="id-ID"/>
          </a:p>
        </p:txBody>
      </p:sp>
    </p:spTree>
    <p:extLst>
      <p:ext uri="{BB962C8B-B14F-4D97-AF65-F5344CB8AC3E}">
        <p14:creationId xmlns:p14="http://schemas.microsoft.com/office/powerpoint/2010/main" val="38524600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smtClean="0"/>
              <a:t>Pada gambar, bagian</a:t>
            </a:r>
            <a:r>
              <a:rPr lang="id-ID" baseline="0" dirty="0" smtClean="0"/>
              <a:t> yang dilingkari dengan warna oranye adalah angka-angka yang terdapat pada lingkaran tersebut adalah jumlah dari Availiability Zone (AZ) yang masuk pada wilayah tersebut dengan area geografis yang berisi dua atau lebih banyak dari AZ. Atau wilayah AZ adalah entitas yang terpisah satu sama lain dan sumber daya dalam satu wilayah tidak secara otomatis di replikasi ke wilayah lain.</a:t>
            </a:r>
          </a:p>
          <a:p>
            <a:endParaRPr lang="id-ID" baseline="0" dirty="0" smtClean="0"/>
          </a:p>
          <a:p>
            <a:r>
              <a:rPr lang="id-ID" baseline="0" dirty="0" smtClean="0"/>
              <a:t>Penting untuk mempertimbangkan wilayah mana yang akan membantu kita untuk mengoptimalkan latensi, meminimalkan biaya dan mematuhi peraturan apapun yang ada.</a:t>
            </a:r>
          </a:p>
          <a:p>
            <a:endParaRPr lang="id-ID" baseline="0" dirty="0" smtClean="0"/>
          </a:p>
          <a:p>
            <a:r>
              <a:rPr lang="id-ID" dirty="0" smtClean="0"/>
              <a:t>Jika kita memanfaatkan layanan</a:t>
            </a:r>
            <a:r>
              <a:rPr lang="id-ID" baseline="0" dirty="0" smtClean="0"/>
              <a:t> cloud computing, kita dapat menggunakan aplikasi yang ada di beberapa wilayah dengan mudah.</a:t>
            </a:r>
          </a:p>
          <a:p>
            <a:endParaRPr lang="id-ID" baseline="0" dirty="0" smtClean="0"/>
          </a:p>
          <a:p>
            <a:r>
              <a:rPr lang="id-ID" baseline="0" dirty="0" smtClean="0"/>
              <a:t>Contoh : </a:t>
            </a:r>
          </a:p>
          <a:p>
            <a:r>
              <a:rPr lang="id-ID" baseline="0" dirty="0" smtClean="0"/>
              <a:t>Kita memiliki aplikasi di wilayah terdekat dengan kantor pusat terbesar di Singapura. Kemudian kita memiliki basis pelanggan yang terletak di Melbourne, Australia. Hanya dengan beberapa klik saja kita dapat menyebarkan informasi di dua wilayah tersebut bahkan hingga ke wilayah sydney, sambil meminimalkan latensi dan meningkatkan semua ketangkasan untuk organisasi kita. Dan semuanya dilakukan hanya dalam beberapa menit saja dan dengan biaya yang minimal.</a:t>
            </a:r>
          </a:p>
          <a:p>
            <a:endParaRPr lang="id-ID" baseline="0" dirty="0" smtClean="0"/>
          </a:p>
          <a:p>
            <a:r>
              <a:rPr lang="id-ID" baseline="0" dirty="0" smtClean="0"/>
              <a:t>Di wilayah arab memiliki lebih dari 105 layanan pada Agustus 2018 mulai dari penyimpanan komputasi, keamanan hingga Internet of Things (IOT), kecerdesan buatan, hingga AI.</a:t>
            </a:r>
          </a:p>
        </p:txBody>
      </p:sp>
      <p:sp>
        <p:nvSpPr>
          <p:cNvPr id="4" name="Slide Number Placeholder 3"/>
          <p:cNvSpPr>
            <a:spLocks noGrp="1"/>
          </p:cNvSpPr>
          <p:nvPr>
            <p:ph type="sldNum" sz="quarter" idx="10"/>
          </p:nvPr>
        </p:nvSpPr>
        <p:spPr/>
        <p:txBody>
          <a:bodyPr/>
          <a:lstStyle/>
          <a:p>
            <a:fld id="{CF48818C-C5E6-444A-A9F7-917A97CA3904}" type="slidenum">
              <a:rPr lang="id-ID" smtClean="0"/>
              <a:t>102</a:t>
            </a:fld>
            <a:endParaRPr lang="id-ID"/>
          </a:p>
        </p:txBody>
      </p:sp>
    </p:spTree>
    <p:extLst>
      <p:ext uri="{BB962C8B-B14F-4D97-AF65-F5344CB8AC3E}">
        <p14:creationId xmlns:p14="http://schemas.microsoft.com/office/powerpoint/2010/main" val="905833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CF48818C-C5E6-444A-A9F7-917A97CA3904}" type="slidenum">
              <a:rPr lang="id-ID" smtClean="0"/>
              <a:t>35</a:t>
            </a:fld>
            <a:endParaRPr lang="id-ID"/>
          </a:p>
        </p:txBody>
      </p:sp>
    </p:spTree>
    <p:extLst>
      <p:ext uri="{BB962C8B-B14F-4D97-AF65-F5344CB8AC3E}">
        <p14:creationId xmlns:p14="http://schemas.microsoft.com/office/powerpoint/2010/main" val="34242167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smtClean="0"/>
              <a:t>Untuk mengirimkan konten kepada end-user dengan</a:t>
            </a:r>
            <a:r>
              <a:rPr lang="id-ID" baseline="0" dirty="0" smtClean="0"/>
              <a:t> latensi lebih rendah pada Agustus 2018, AWS menggunakan jaringan global di 114 titik kehadiran (103 edge location dan 11 Cache Edge Regional) di 56 kota di 24 negara.</a:t>
            </a:r>
          </a:p>
          <a:p>
            <a:endParaRPr lang="id-ID" baseline="0" dirty="0" smtClean="0"/>
          </a:p>
          <a:p>
            <a:r>
              <a:rPr lang="id-ID" baseline="0" dirty="0" smtClean="0"/>
              <a:t>Terakhir pada 2019 ini, AWS menggunakan jaringan </a:t>
            </a:r>
            <a:r>
              <a:rPr lang="it-IT" dirty="0" smtClean="0"/>
              <a:t>global di 180 Titik Kehadiran (169 Lokasi Edge dan 11 Cache Edge Regional) di 69 kota di 30 negara</a:t>
            </a:r>
            <a:r>
              <a:rPr lang="id-ID" dirty="0" smtClean="0"/>
              <a:t>.</a:t>
            </a:r>
            <a:endParaRPr lang="id-ID" baseline="0" dirty="0" smtClean="0"/>
          </a:p>
          <a:p>
            <a:endParaRPr lang="id-ID" baseline="0" dirty="0" smtClean="0"/>
          </a:p>
          <a:p>
            <a:r>
              <a:rPr lang="id-ID" baseline="0" dirty="0" smtClean="0"/>
              <a:t>Regional edge caches digunakan untuk mengoptimalkan cache di edge location sehingga pengguna memiliki kemungkinan lebih </a:t>
            </a:r>
            <a:r>
              <a:rPr lang="id-ID" dirty="0" smtClean="0"/>
              <a:t>tinggi untuk mengakses informasi di sana daripada meminta pada</a:t>
            </a:r>
            <a:r>
              <a:rPr lang="id-ID" baseline="0" dirty="0" smtClean="0"/>
              <a:t> </a:t>
            </a:r>
            <a:r>
              <a:rPr lang="id-ID" dirty="0" smtClean="0"/>
              <a:t>server asli yang mengakibatkan latensi tinggi.</a:t>
            </a:r>
          </a:p>
          <a:p>
            <a:endParaRPr lang="id-ID" dirty="0" smtClean="0"/>
          </a:p>
          <a:p>
            <a:r>
              <a:rPr lang="id-ID" dirty="0" smtClean="0"/>
              <a:t>Edge location </a:t>
            </a:r>
            <a:r>
              <a:rPr lang="id-ID" baseline="0" dirty="0" smtClean="0"/>
              <a:t>: </a:t>
            </a:r>
          </a:p>
          <a:p>
            <a:pPr marL="171450" indent="-171450">
              <a:buFont typeface="Arial" charset="0"/>
              <a:buChar char="•"/>
            </a:pPr>
            <a:r>
              <a:rPr lang="en-US" dirty="0" smtClean="0"/>
              <a:t>Amazon </a:t>
            </a:r>
            <a:r>
              <a:rPr lang="en-US" dirty="0" err="1" smtClean="0"/>
              <a:t>CloudFront</a:t>
            </a:r>
            <a:endParaRPr lang="id-ID" dirty="0" smtClean="0"/>
          </a:p>
          <a:p>
            <a:pPr marL="171450" indent="-171450">
              <a:buFont typeface="Arial" charset="0"/>
              <a:buChar char="•"/>
            </a:pPr>
            <a:r>
              <a:rPr lang="en-US" dirty="0" smtClean="0"/>
              <a:t>AWS Shield</a:t>
            </a:r>
            <a:endParaRPr lang="id-ID" dirty="0" smtClean="0"/>
          </a:p>
          <a:p>
            <a:pPr marL="171450" indent="-171450">
              <a:buFont typeface="Arial" charset="0"/>
              <a:buChar char="•"/>
            </a:pPr>
            <a:r>
              <a:rPr lang="en-US" dirty="0" smtClean="0"/>
              <a:t>AWS Web Application Firewall (WAF)</a:t>
            </a:r>
            <a:endParaRPr lang="id-ID" dirty="0" smtClean="0"/>
          </a:p>
          <a:p>
            <a:pPr marL="171450" indent="-171450">
              <a:buFont typeface="Arial" charset="0"/>
              <a:buChar char="•"/>
            </a:pPr>
            <a:r>
              <a:rPr lang="en-US" dirty="0" smtClean="0"/>
              <a:t>Amazon Route 53 </a:t>
            </a:r>
            <a:endParaRPr lang="id-ID" baseline="0" dirty="0" smtClean="0"/>
          </a:p>
        </p:txBody>
      </p:sp>
      <p:sp>
        <p:nvSpPr>
          <p:cNvPr id="4" name="Slide Number Placeholder 3"/>
          <p:cNvSpPr>
            <a:spLocks noGrp="1"/>
          </p:cNvSpPr>
          <p:nvPr>
            <p:ph type="sldNum" sz="quarter" idx="10"/>
          </p:nvPr>
        </p:nvSpPr>
        <p:spPr/>
        <p:txBody>
          <a:bodyPr/>
          <a:lstStyle/>
          <a:p>
            <a:fld id="{CF48818C-C5E6-444A-A9F7-917A97CA3904}" type="slidenum">
              <a:rPr lang="id-ID" smtClean="0"/>
              <a:t>103</a:t>
            </a:fld>
            <a:endParaRPr lang="id-ID"/>
          </a:p>
        </p:txBody>
      </p:sp>
    </p:spTree>
    <p:extLst>
      <p:ext uri="{BB962C8B-B14F-4D97-AF65-F5344CB8AC3E}">
        <p14:creationId xmlns:p14="http://schemas.microsoft.com/office/powerpoint/2010/main" val="19422176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smtClean="0"/>
              <a:t>Pelanggan AWS yang berfokus pada ketersediaan tinggi (</a:t>
            </a:r>
            <a:r>
              <a:rPr lang="id-ID" i="1" dirty="0" smtClean="0"/>
              <a:t>High Availability</a:t>
            </a:r>
            <a:r>
              <a:rPr lang="id-ID" dirty="0" smtClean="0"/>
              <a:t>) dapat merancang aplikasi mereka untuk berjalan di beberapa Zona Ketersediaan (Availability Zone)</a:t>
            </a:r>
            <a:r>
              <a:rPr lang="id-ID" baseline="0" dirty="0" smtClean="0"/>
              <a:t> </a:t>
            </a:r>
            <a:r>
              <a:rPr lang="id-ID" dirty="0" smtClean="0"/>
              <a:t>untuk mencapai toleransi kesalahan yang lebih besar. </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t>104</a:t>
            </a:fld>
            <a:endParaRPr lang="id-ID"/>
          </a:p>
        </p:txBody>
      </p:sp>
    </p:spTree>
    <p:extLst>
      <p:ext uri="{BB962C8B-B14F-4D97-AF65-F5344CB8AC3E}">
        <p14:creationId xmlns:p14="http://schemas.microsoft.com/office/powerpoint/2010/main" val="10138937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smtClean="0"/>
              <a:t>AWS menggunakan</a:t>
            </a:r>
            <a:r>
              <a:rPr lang="id-ID" baseline="0" dirty="0" smtClean="0"/>
              <a:t> teknologi jaringan ethernet yang canggih. Jaringan ini terus mendapatkan keuntungan dari perkembangan pesat Amazon sehingga pelanggan menemukan bahwa aplikasi yang besar pun berjalan dengan sangat baik pada AWS.</a:t>
            </a:r>
          </a:p>
          <a:p>
            <a:endParaRPr lang="id-ID" baseline="0" dirty="0" smtClean="0"/>
          </a:p>
          <a:p>
            <a:r>
              <a:rPr lang="id-ID" baseline="0" dirty="0" smtClean="0"/>
              <a:t>Elastic infrastruktur : elastisitas memungkinkan kita untuk menyesuaikan/mencocokan pasokan sumber daya dengan permintaan terutama sumber daya yang membutuhkan biaya. Karena sumber daya cloud dibayar berdasarkan penggunaannya saja, sehingga elastisitas ini sangat bermanfaat untuk optimasi biaya.</a:t>
            </a:r>
          </a:p>
          <a:p>
            <a:endParaRPr lang="id-ID" baseline="0" dirty="0" smtClean="0"/>
          </a:p>
          <a:p>
            <a:r>
              <a:rPr lang="id-ID" baseline="0" dirty="0" smtClean="0"/>
              <a:t>Elastistas terdiri dari 2 jenis, yaitu elastisitas berbasis waktu dan volume. Elastisitas berbasis waktu berarti mematikan sumber daya yang tidak digunakan, sedangkan elastisitas berbasis volume berarti mencocokan dengan intensitas permintaan, misal untuk mengukur ukuran penyimpanan yang diperlukan.</a:t>
            </a:r>
          </a:p>
          <a:p>
            <a:endParaRPr lang="id-ID" baseline="0" dirty="0" smtClean="0"/>
          </a:p>
          <a:p>
            <a:r>
              <a:rPr lang="id-ID" baseline="0" dirty="0" smtClean="0"/>
              <a:t>Dengan menggunakan AWS kita dapat menikmati secara konsisten menggunakan layanan yang inovatif dan teknologi mutakhir tanpa harus melalui beberapa siklus pengadaan dan evaluasi yang mahal. Selain itu  kita juga dapat dengan mudah menyebarkan sistem diberbagai wilayah di dunia untuk memberikan latensi yang lebih rendah dan pengalaman yang lebih baik untuk pelanggan</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t>106</a:t>
            </a:fld>
            <a:endParaRPr lang="id-ID"/>
          </a:p>
        </p:txBody>
      </p:sp>
    </p:spTree>
    <p:extLst>
      <p:ext uri="{BB962C8B-B14F-4D97-AF65-F5344CB8AC3E}">
        <p14:creationId xmlns:p14="http://schemas.microsoft.com/office/powerpoint/2010/main" val="17778587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smtClean="0"/>
              <a:t>Salah satu manfaat untuk</a:t>
            </a:r>
            <a:r>
              <a:rPr lang="id-ID" baseline="0" dirty="0" smtClean="0"/>
              <a:t> pelanggan AWS adalah mendapatkan layanan dengan kecepatan yang diinginkan.</a:t>
            </a:r>
          </a:p>
          <a:p>
            <a:endParaRPr lang="id-ID" baseline="0" dirty="0" smtClean="0"/>
          </a:p>
          <a:p>
            <a:r>
              <a:rPr lang="id-ID" baseline="0" dirty="0" smtClean="0"/>
              <a:t>AWS juga menghadirkan skalabilitas cloud computing yang dirancang untuk high avaliability dan depandility sehingga memungkinkan untuk kita menjalankan berbagai aplikasi.</a:t>
            </a:r>
          </a:p>
          <a:p>
            <a:endParaRPr lang="id-ID" baseline="0" dirty="0" smtClean="0"/>
          </a:p>
          <a:p>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t>107</a:t>
            </a:fld>
            <a:endParaRPr lang="id-ID"/>
          </a:p>
        </p:txBody>
      </p:sp>
    </p:spTree>
    <p:extLst>
      <p:ext uri="{BB962C8B-B14F-4D97-AF65-F5344CB8AC3E}">
        <p14:creationId xmlns:p14="http://schemas.microsoft.com/office/powerpoint/2010/main" val="19661825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sz="1200" b="1" kern="1200" dirty="0" smtClean="0">
                <a:solidFill>
                  <a:schemeClr val="tx1"/>
                </a:solidFill>
                <a:effectLst/>
                <a:latin typeface="+mn-lt"/>
                <a:ea typeface="+mn-ea"/>
                <a:cs typeface="+mn-cs"/>
              </a:rPr>
              <a:t>Security</a:t>
            </a:r>
            <a:r>
              <a:rPr lang="id-ID" sz="1200" kern="1200" dirty="0" smtClean="0">
                <a:solidFill>
                  <a:schemeClr val="tx1"/>
                </a:solidFill>
                <a:effectLst/>
                <a:latin typeface="+mn-lt"/>
                <a:ea typeface="+mn-ea"/>
                <a:cs typeface="+mn-cs"/>
              </a:rPr>
              <a:t/>
            </a:r>
            <a:br>
              <a:rPr lang="id-ID" sz="1200" kern="1200" dirty="0" smtClean="0">
                <a:solidFill>
                  <a:schemeClr val="tx1"/>
                </a:solidFill>
                <a:effectLst/>
                <a:latin typeface="+mn-lt"/>
                <a:ea typeface="+mn-ea"/>
                <a:cs typeface="+mn-cs"/>
              </a:rPr>
            </a:br>
            <a:r>
              <a:rPr lang="id-ID" sz="1200" kern="1200" dirty="0" smtClean="0">
                <a:solidFill>
                  <a:schemeClr val="tx1"/>
                </a:solidFill>
                <a:effectLst/>
                <a:latin typeface="+mn-lt"/>
                <a:ea typeface="+mn-ea"/>
                <a:cs typeface="+mn-cs"/>
              </a:rPr>
              <a:t/>
            </a:r>
            <a:br>
              <a:rPr lang="id-ID" sz="1200" kern="1200" dirty="0" smtClean="0">
                <a:solidFill>
                  <a:schemeClr val="tx1"/>
                </a:solidFill>
                <a:effectLst/>
                <a:latin typeface="+mn-lt"/>
                <a:ea typeface="+mn-ea"/>
                <a:cs typeface="+mn-cs"/>
              </a:rPr>
            </a:br>
            <a:r>
              <a:rPr lang="id-ID" sz="1200" kern="1200" dirty="0" smtClean="0">
                <a:solidFill>
                  <a:schemeClr val="tx1"/>
                </a:solidFill>
                <a:effectLst/>
                <a:latin typeface="+mn-lt"/>
                <a:ea typeface="+mn-ea"/>
                <a:cs typeface="+mn-cs"/>
              </a:rPr>
              <a:t>Keamanan cloud di AWS adalah prioritas tertinggi. Sebagai pelanggan AWS, kita akan mendapat manfaat dari pusat data dan arsitektur jaringan yang dibangun untuk memenuhi persyaratan organisasi yang paling peka terhadap keamanan. Keamanan di cloud sama seperti keamanan di pusat data di tempat kita — hanya tanpa biaya pemeliharaan fasilitas dan perangkat keras. Di cloud, kita tidak perlu mengelola server fisik atau perangkat penyimpanan. Sebagai gantinya, kita menggunakan alat keamanan berbasis perangkat lunak untuk memantau dan melindungi aliran informasi ke dalam dan keluar dari sumber daya cloud kita.</a:t>
            </a:r>
            <a:br>
              <a:rPr lang="id-ID" sz="1200" kern="1200" dirty="0" smtClean="0">
                <a:solidFill>
                  <a:schemeClr val="tx1"/>
                </a:solidFill>
                <a:effectLst/>
                <a:latin typeface="+mn-lt"/>
                <a:ea typeface="+mn-ea"/>
                <a:cs typeface="+mn-cs"/>
              </a:rPr>
            </a:br>
            <a:r>
              <a:rPr lang="id-ID" sz="1200" kern="1200" dirty="0" smtClean="0">
                <a:solidFill>
                  <a:schemeClr val="tx1"/>
                </a:solidFill>
                <a:effectLst/>
                <a:latin typeface="+mn-lt"/>
                <a:ea typeface="+mn-ea"/>
                <a:cs typeface="+mn-cs"/>
              </a:rPr>
              <a:t/>
            </a:r>
            <a:br>
              <a:rPr lang="id-ID" sz="1200" kern="1200" dirty="0" smtClean="0">
                <a:solidFill>
                  <a:schemeClr val="tx1"/>
                </a:solidFill>
                <a:effectLst/>
                <a:latin typeface="+mn-lt"/>
                <a:ea typeface="+mn-ea"/>
                <a:cs typeface="+mn-cs"/>
              </a:rPr>
            </a:br>
            <a:r>
              <a:rPr lang="id-ID" sz="1200" kern="1200" dirty="0" smtClean="0">
                <a:solidFill>
                  <a:schemeClr val="tx1"/>
                </a:solidFill>
                <a:effectLst/>
                <a:latin typeface="+mn-lt"/>
                <a:ea typeface="+mn-ea"/>
                <a:cs typeface="+mn-cs"/>
              </a:rPr>
              <a:t>Keuntungan dari AWS Cloud adalah memungkinkan Kita untuk meningkatkan dan berinovasi, sambil menjaga lingkungan yang aman dan membayar hanya untuk layanan yang Kita gunakan. Ini berarti Kita dapat memiliki keamanan yang Kita butuhkan dengan biaya lebih rendah daripada di lingkungan di tempat.</a:t>
            </a:r>
            <a:br>
              <a:rPr lang="id-ID" sz="1200" kern="1200" dirty="0" smtClean="0">
                <a:solidFill>
                  <a:schemeClr val="tx1"/>
                </a:solidFill>
                <a:effectLst/>
                <a:latin typeface="+mn-lt"/>
                <a:ea typeface="+mn-ea"/>
                <a:cs typeface="+mn-cs"/>
              </a:rPr>
            </a:br>
            <a:r>
              <a:rPr lang="id-ID" sz="1200" kern="1200" dirty="0" smtClean="0">
                <a:solidFill>
                  <a:schemeClr val="tx1"/>
                </a:solidFill>
                <a:effectLst/>
                <a:latin typeface="+mn-lt"/>
                <a:ea typeface="+mn-ea"/>
                <a:cs typeface="+mn-cs"/>
              </a:rPr>
              <a:t/>
            </a:r>
            <a:br>
              <a:rPr lang="id-ID" sz="1200" kern="1200" dirty="0" smtClean="0">
                <a:solidFill>
                  <a:schemeClr val="tx1"/>
                </a:solidFill>
                <a:effectLst/>
                <a:latin typeface="+mn-lt"/>
                <a:ea typeface="+mn-ea"/>
                <a:cs typeface="+mn-cs"/>
              </a:rPr>
            </a:br>
            <a:r>
              <a:rPr lang="id-ID" sz="1200" kern="1200" dirty="0" smtClean="0">
                <a:solidFill>
                  <a:schemeClr val="tx1"/>
                </a:solidFill>
                <a:effectLst/>
                <a:latin typeface="+mn-lt"/>
                <a:ea typeface="+mn-ea"/>
                <a:cs typeface="+mn-cs"/>
              </a:rPr>
              <a:t>Sebagai pelanggan AWS Kita mewarisi semua praktik terbaik dari kebijakan AWS, arsitektur, dan proses operasional yang dibangun untuk memenuhi persyaratan pelanggan kami yang paling peka terhadap keamanan. Dapatkan fleksibilitas dan kelincahan yang Kita butuhkan dalam kontrol keamanan.</a:t>
            </a:r>
            <a:br>
              <a:rPr lang="id-ID" sz="1200" kern="1200" dirty="0" smtClean="0">
                <a:solidFill>
                  <a:schemeClr val="tx1"/>
                </a:solidFill>
                <a:effectLst/>
                <a:latin typeface="+mn-lt"/>
                <a:ea typeface="+mn-ea"/>
                <a:cs typeface="+mn-cs"/>
              </a:rPr>
            </a:br>
            <a:r>
              <a:rPr lang="id-ID" sz="1200" kern="1200" dirty="0" smtClean="0">
                <a:solidFill>
                  <a:schemeClr val="tx1"/>
                </a:solidFill>
                <a:effectLst/>
                <a:latin typeface="+mn-lt"/>
                <a:ea typeface="+mn-ea"/>
                <a:cs typeface="+mn-cs"/>
              </a:rPr>
              <a:t/>
            </a:r>
            <a:br>
              <a:rPr lang="id-ID" sz="1200" kern="1200" dirty="0" smtClean="0">
                <a:solidFill>
                  <a:schemeClr val="tx1"/>
                </a:solidFill>
                <a:effectLst/>
                <a:latin typeface="+mn-lt"/>
                <a:ea typeface="+mn-ea"/>
                <a:cs typeface="+mn-cs"/>
              </a:rPr>
            </a:br>
            <a:r>
              <a:rPr lang="id-ID" sz="1200" kern="1200" dirty="0" smtClean="0">
                <a:solidFill>
                  <a:schemeClr val="tx1"/>
                </a:solidFill>
                <a:effectLst/>
                <a:latin typeface="+mn-lt"/>
                <a:ea typeface="+mn-ea"/>
                <a:cs typeface="+mn-cs"/>
              </a:rPr>
              <a:t>AWS Cloud memungkinkan model tanggung jawab bersama. Sementara AWS mengelola keamanan cloud, Kita bertanggung jawab atas keamanan di cloud. Ini berarti bahwa Kita memegang kendali atas keamanan yang Kita pilih untuk diterapkan untuk melindungi konten Kita sendiri, platform, aplikasi, sistem, dan jaringan tidak berbeda dari yang Kita lakukan di pusat data di tempat.</a:t>
            </a:r>
            <a:br>
              <a:rPr lang="id-ID" sz="1200" kern="1200" dirty="0" smtClean="0">
                <a:solidFill>
                  <a:schemeClr val="tx1"/>
                </a:solidFill>
                <a:effectLst/>
                <a:latin typeface="+mn-lt"/>
                <a:ea typeface="+mn-ea"/>
                <a:cs typeface="+mn-cs"/>
              </a:rPr>
            </a:br>
            <a:r>
              <a:rPr lang="id-ID" sz="1200" kern="1200" dirty="0" smtClean="0">
                <a:solidFill>
                  <a:schemeClr val="tx1"/>
                </a:solidFill>
                <a:effectLst/>
                <a:latin typeface="+mn-lt"/>
                <a:ea typeface="+mn-ea"/>
                <a:cs typeface="+mn-cs"/>
              </a:rPr>
              <a:t/>
            </a:r>
            <a:br>
              <a:rPr lang="id-ID" sz="1200" kern="1200" dirty="0" smtClean="0">
                <a:solidFill>
                  <a:schemeClr val="tx1"/>
                </a:solidFill>
                <a:effectLst/>
                <a:latin typeface="+mn-lt"/>
                <a:ea typeface="+mn-ea"/>
                <a:cs typeface="+mn-cs"/>
              </a:rPr>
            </a:br>
            <a:r>
              <a:rPr lang="id-ID" sz="1200" kern="1200" dirty="0" smtClean="0">
                <a:solidFill>
                  <a:schemeClr val="tx1"/>
                </a:solidFill>
                <a:effectLst/>
                <a:latin typeface="+mn-lt"/>
                <a:ea typeface="+mn-ea"/>
                <a:cs typeface="+mn-cs"/>
              </a:rPr>
              <a:t>AWS memberi Kita bimbingan dan keahlian melalui sumber daya online, personel, dan mitra. AWS memberi Kita nasihat untuk masalah saat ini, ditambah Kita memiliki kesempatan untuk bekerja dengan AWS ketika Kita menghadapi masalah keamanan.</a:t>
            </a:r>
            <a:br>
              <a:rPr lang="id-ID" sz="1200" kern="1200" dirty="0" smtClean="0">
                <a:solidFill>
                  <a:schemeClr val="tx1"/>
                </a:solidFill>
                <a:effectLst/>
                <a:latin typeface="+mn-lt"/>
                <a:ea typeface="+mn-ea"/>
                <a:cs typeface="+mn-cs"/>
              </a:rPr>
            </a:br>
            <a:r>
              <a:rPr lang="id-ID" sz="1200" kern="1200" dirty="0" smtClean="0">
                <a:solidFill>
                  <a:schemeClr val="tx1"/>
                </a:solidFill>
                <a:effectLst/>
                <a:latin typeface="+mn-lt"/>
                <a:ea typeface="+mn-ea"/>
                <a:cs typeface="+mn-cs"/>
              </a:rPr>
              <a:t/>
            </a:r>
            <a:br>
              <a:rPr lang="id-ID" sz="1200" kern="1200" dirty="0" smtClean="0">
                <a:solidFill>
                  <a:schemeClr val="tx1"/>
                </a:solidFill>
                <a:effectLst/>
                <a:latin typeface="+mn-lt"/>
                <a:ea typeface="+mn-ea"/>
                <a:cs typeface="+mn-cs"/>
              </a:rPr>
            </a:br>
            <a:r>
              <a:rPr lang="id-ID" sz="1200" kern="1200" dirty="0" smtClean="0">
                <a:solidFill>
                  <a:schemeClr val="tx1"/>
                </a:solidFill>
                <a:effectLst/>
                <a:latin typeface="+mn-lt"/>
                <a:ea typeface="+mn-ea"/>
                <a:cs typeface="+mn-cs"/>
              </a:rPr>
              <a:t>Kita mendapatkan akses ke ratusan alat dan fitur untuk membantu Kita memenuhi tujuan keamanan Kita. AWS menyediakan alat dan fitur khusus keamanan di seluruh keamanan jaringan, manajemen konfigurasi, kontrol akses, dan enkripsi data.</a:t>
            </a:r>
            <a:br>
              <a:rPr lang="id-ID" sz="1200" kern="1200" dirty="0" smtClean="0">
                <a:solidFill>
                  <a:schemeClr val="tx1"/>
                </a:solidFill>
                <a:effectLst/>
                <a:latin typeface="+mn-lt"/>
                <a:ea typeface="+mn-ea"/>
                <a:cs typeface="+mn-cs"/>
              </a:rPr>
            </a:br>
            <a:r>
              <a:rPr lang="id-ID" sz="1200" kern="1200" dirty="0" smtClean="0">
                <a:solidFill>
                  <a:schemeClr val="tx1"/>
                </a:solidFill>
                <a:effectLst/>
                <a:latin typeface="+mn-lt"/>
                <a:ea typeface="+mn-ea"/>
                <a:cs typeface="+mn-cs"/>
              </a:rPr>
              <a:t/>
            </a:r>
            <a:br>
              <a:rPr lang="id-ID" sz="1200" kern="1200" dirty="0" smtClean="0">
                <a:solidFill>
                  <a:schemeClr val="tx1"/>
                </a:solidFill>
                <a:effectLst/>
                <a:latin typeface="+mn-lt"/>
                <a:ea typeface="+mn-ea"/>
                <a:cs typeface="+mn-cs"/>
              </a:rPr>
            </a:br>
            <a:r>
              <a:rPr lang="id-ID" sz="1200" kern="1200" dirty="0" smtClean="0">
                <a:solidFill>
                  <a:schemeClr val="tx1"/>
                </a:solidFill>
                <a:effectLst/>
                <a:latin typeface="+mn-lt"/>
                <a:ea typeface="+mn-ea"/>
                <a:cs typeface="+mn-cs"/>
              </a:rPr>
              <a:t>Akhirnya, lingkungan AWS terus diaudit, dengan sertifikasi dari badan akreditasi lintas geografi dan vertikal. Di lingkungan AWS, Kita dapat memanfaatkan alat otomatis untuk inventaris aset dan pelaporan akses istimewa.</a:t>
            </a:r>
            <a:br>
              <a:rPr lang="id-ID" sz="1200" kern="1200" dirty="0" smtClean="0">
                <a:solidFill>
                  <a:schemeClr val="tx1"/>
                </a:solidFill>
                <a:effectLst/>
                <a:latin typeface="+mn-lt"/>
                <a:ea typeface="+mn-ea"/>
                <a:cs typeface="+mn-cs"/>
              </a:rPr>
            </a:br>
            <a:r>
              <a:rPr lang="id-ID" sz="1200" kern="1200" dirty="0" smtClean="0">
                <a:solidFill>
                  <a:schemeClr val="tx1"/>
                </a:solidFill>
                <a:effectLst/>
                <a:latin typeface="+mn-lt"/>
                <a:ea typeface="+mn-ea"/>
                <a:cs typeface="+mn-cs"/>
              </a:rPr>
              <a:t>Manfaat Keamanan AWS</a:t>
            </a:r>
            <a:br>
              <a:rPr lang="id-ID" sz="1200" kern="1200" dirty="0" smtClean="0">
                <a:solidFill>
                  <a:schemeClr val="tx1"/>
                </a:solidFill>
                <a:effectLst/>
                <a:latin typeface="+mn-lt"/>
                <a:ea typeface="+mn-ea"/>
                <a:cs typeface="+mn-cs"/>
              </a:rPr>
            </a:br>
            <a:r>
              <a:rPr lang="id-ID" sz="1200" kern="1200" dirty="0" smtClean="0">
                <a:solidFill>
                  <a:schemeClr val="tx1"/>
                </a:solidFill>
                <a:effectLst/>
                <a:latin typeface="+mn-lt"/>
                <a:ea typeface="+mn-ea"/>
                <a:cs typeface="+mn-cs"/>
              </a:rPr>
              <a:t/>
            </a:r>
            <a:br>
              <a:rPr lang="id-ID" sz="1200" kern="1200" dirty="0" smtClean="0">
                <a:solidFill>
                  <a:schemeClr val="tx1"/>
                </a:solidFill>
                <a:effectLst/>
                <a:latin typeface="+mn-lt"/>
                <a:ea typeface="+mn-ea"/>
                <a:cs typeface="+mn-cs"/>
              </a:rPr>
            </a:br>
            <a:r>
              <a:rPr lang="id-ID" sz="1200" kern="1200" dirty="0" smtClean="0">
                <a:solidFill>
                  <a:schemeClr val="tx1"/>
                </a:solidFill>
                <a:effectLst/>
                <a:latin typeface="+mn-lt"/>
                <a:ea typeface="+mn-ea"/>
                <a:cs typeface="+mn-cs"/>
              </a:rPr>
              <a:t>    Amankan Data Kita: Infrastruktur AWS menerapkan pengamanan yang kuat untuk membantu melindungi privasi Kita. Semua data disimpan di pusat data AWS yang sangat aman.</a:t>
            </a:r>
            <a:br>
              <a:rPr lang="id-ID" sz="1200" kern="1200" dirty="0" smtClean="0">
                <a:solidFill>
                  <a:schemeClr val="tx1"/>
                </a:solidFill>
                <a:effectLst/>
                <a:latin typeface="+mn-lt"/>
                <a:ea typeface="+mn-ea"/>
                <a:cs typeface="+mn-cs"/>
              </a:rPr>
            </a:br>
            <a:r>
              <a:rPr lang="id-ID" sz="1200" kern="1200" dirty="0" smtClean="0">
                <a:solidFill>
                  <a:schemeClr val="tx1"/>
                </a:solidFill>
                <a:effectLst/>
                <a:latin typeface="+mn-lt"/>
                <a:ea typeface="+mn-ea"/>
                <a:cs typeface="+mn-cs"/>
              </a:rPr>
              <a:t/>
            </a:r>
            <a:br>
              <a:rPr lang="id-ID" sz="1200" kern="1200" dirty="0" smtClean="0">
                <a:solidFill>
                  <a:schemeClr val="tx1"/>
                </a:solidFill>
                <a:effectLst/>
                <a:latin typeface="+mn-lt"/>
                <a:ea typeface="+mn-ea"/>
                <a:cs typeface="+mn-cs"/>
              </a:rPr>
            </a:br>
            <a:r>
              <a:rPr lang="id-ID" sz="1200" kern="1200" dirty="0" smtClean="0">
                <a:solidFill>
                  <a:schemeClr val="tx1"/>
                </a:solidFill>
                <a:effectLst/>
                <a:latin typeface="+mn-lt"/>
                <a:ea typeface="+mn-ea"/>
                <a:cs typeface="+mn-cs"/>
              </a:rPr>
              <a:t>    Memenuhi Persyaratan Kepatuhan: AWS mengelola puluhan program kepatuhan dalam infrastrukturnya. Ini berarti bahwa segmen kepatuhan Kita telah selesai.</a:t>
            </a:r>
            <a:br>
              <a:rPr lang="id-ID" sz="1200" kern="1200" dirty="0" smtClean="0">
                <a:solidFill>
                  <a:schemeClr val="tx1"/>
                </a:solidFill>
                <a:effectLst/>
                <a:latin typeface="+mn-lt"/>
                <a:ea typeface="+mn-ea"/>
                <a:cs typeface="+mn-cs"/>
              </a:rPr>
            </a:br>
            <a:r>
              <a:rPr lang="id-ID" sz="1200" kern="1200" dirty="0" smtClean="0">
                <a:solidFill>
                  <a:schemeClr val="tx1"/>
                </a:solidFill>
                <a:effectLst/>
                <a:latin typeface="+mn-lt"/>
                <a:ea typeface="+mn-ea"/>
                <a:cs typeface="+mn-cs"/>
              </a:rPr>
              <a:t/>
            </a:r>
            <a:br>
              <a:rPr lang="id-ID" sz="1200" kern="1200" dirty="0" smtClean="0">
                <a:solidFill>
                  <a:schemeClr val="tx1"/>
                </a:solidFill>
                <a:effectLst/>
                <a:latin typeface="+mn-lt"/>
                <a:ea typeface="+mn-ea"/>
                <a:cs typeface="+mn-cs"/>
              </a:rPr>
            </a:br>
            <a:r>
              <a:rPr lang="id-ID" sz="1200" kern="1200" dirty="0" smtClean="0">
                <a:solidFill>
                  <a:schemeClr val="tx1"/>
                </a:solidFill>
                <a:effectLst/>
                <a:latin typeface="+mn-lt"/>
                <a:ea typeface="+mn-ea"/>
                <a:cs typeface="+mn-cs"/>
              </a:rPr>
              <a:t>    Hemat Uang: Memotong biaya dengan menggunakan pusat data AWS. Pertahankan standar keamanan tertinggi tanpa harus mengelola fasilitas Kita sendiri</a:t>
            </a:r>
            <a:br>
              <a:rPr lang="id-ID" sz="1200" kern="1200" dirty="0" smtClean="0">
                <a:solidFill>
                  <a:schemeClr val="tx1"/>
                </a:solidFill>
                <a:effectLst/>
                <a:latin typeface="+mn-lt"/>
                <a:ea typeface="+mn-ea"/>
                <a:cs typeface="+mn-cs"/>
              </a:rPr>
            </a:br>
            <a:r>
              <a:rPr lang="id-ID" sz="1200" kern="1200" dirty="0" smtClean="0">
                <a:solidFill>
                  <a:schemeClr val="tx1"/>
                </a:solidFill>
                <a:effectLst/>
                <a:latin typeface="+mn-lt"/>
                <a:ea typeface="+mn-ea"/>
                <a:cs typeface="+mn-cs"/>
              </a:rPr>
              <a:t/>
            </a:r>
            <a:br>
              <a:rPr lang="id-ID" sz="1200" kern="1200" dirty="0" smtClean="0">
                <a:solidFill>
                  <a:schemeClr val="tx1"/>
                </a:solidFill>
                <a:effectLst/>
                <a:latin typeface="+mn-lt"/>
                <a:ea typeface="+mn-ea"/>
                <a:cs typeface="+mn-cs"/>
              </a:rPr>
            </a:br>
            <a:r>
              <a:rPr lang="id-ID" sz="1200" kern="1200" dirty="0" smtClean="0">
                <a:solidFill>
                  <a:schemeClr val="tx1"/>
                </a:solidFill>
                <a:effectLst/>
                <a:latin typeface="+mn-lt"/>
                <a:ea typeface="+mn-ea"/>
                <a:cs typeface="+mn-cs"/>
              </a:rPr>
              <a:t>    Skala Cepat: Skala keamanan dengan penggunaan AWS Cloud Kita. Terlepas dari ukuran bisnis Kita, infrastruktur AWS dirancang untuk menjaga keamanan data Kita.</a:t>
            </a:r>
            <a:br>
              <a:rPr lang="id-ID" sz="1200" kern="1200" dirty="0" smtClean="0">
                <a:solidFill>
                  <a:schemeClr val="tx1"/>
                </a:solidFill>
                <a:effectLst/>
                <a:latin typeface="+mn-lt"/>
                <a:ea typeface="+mn-ea"/>
                <a:cs typeface="+mn-cs"/>
              </a:rPr>
            </a:br>
            <a:r>
              <a:rPr lang="id-ID" sz="1200" kern="1200" dirty="0" smtClean="0">
                <a:solidFill>
                  <a:schemeClr val="tx1"/>
                </a:solidFill>
                <a:effectLst/>
                <a:latin typeface="+mn-lt"/>
                <a:ea typeface="+mn-ea"/>
                <a:cs typeface="+mn-cs"/>
              </a:rPr>
              <a:t/>
            </a:r>
            <a:br>
              <a:rPr lang="id-ID" sz="1200" kern="1200" dirty="0" smtClean="0">
                <a:solidFill>
                  <a:schemeClr val="tx1"/>
                </a:solidFill>
                <a:effectLst/>
                <a:latin typeface="+mn-lt"/>
                <a:ea typeface="+mn-ea"/>
                <a:cs typeface="+mn-cs"/>
              </a:rPr>
            </a:br>
            <a:r>
              <a:rPr lang="id-ID" sz="1200" b="1" kern="1200" dirty="0" smtClean="0">
                <a:solidFill>
                  <a:schemeClr val="tx1"/>
                </a:solidFill>
                <a:effectLst/>
                <a:latin typeface="+mn-lt"/>
                <a:ea typeface="+mn-ea"/>
                <a:cs typeface="+mn-cs"/>
              </a:rPr>
              <a:t>Compliance</a:t>
            </a:r>
            <a:r>
              <a:rPr lang="id-ID" sz="1200" kern="1200" dirty="0" smtClean="0">
                <a:solidFill>
                  <a:schemeClr val="tx1"/>
                </a:solidFill>
                <a:effectLst/>
                <a:latin typeface="+mn-lt"/>
                <a:ea typeface="+mn-ea"/>
                <a:cs typeface="+mn-cs"/>
              </a:rPr>
              <a:t/>
            </a:r>
            <a:br>
              <a:rPr lang="id-ID" sz="1200" kern="1200" dirty="0" smtClean="0">
                <a:solidFill>
                  <a:schemeClr val="tx1"/>
                </a:solidFill>
                <a:effectLst/>
                <a:latin typeface="+mn-lt"/>
                <a:ea typeface="+mn-ea"/>
                <a:cs typeface="+mn-cs"/>
              </a:rPr>
            </a:br>
            <a:r>
              <a:rPr lang="id-ID" sz="1200" kern="1200" dirty="0" smtClean="0">
                <a:solidFill>
                  <a:schemeClr val="tx1"/>
                </a:solidFill>
                <a:effectLst/>
                <a:latin typeface="+mn-lt"/>
                <a:ea typeface="+mn-ea"/>
                <a:cs typeface="+mn-cs"/>
              </a:rPr>
              <a:t/>
            </a:r>
            <a:br>
              <a:rPr lang="id-ID" sz="1200" kern="1200" dirty="0" smtClean="0">
                <a:solidFill>
                  <a:schemeClr val="tx1"/>
                </a:solidFill>
                <a:effectLst/>
                <a:latin typeface="+mn-lt"/>
                <a:ea typeface="+mn-ea"/>
                <a:cs typeface="+mn-cs"/>
              </a:rPr>
            </a:br>
            <a:r>
              <a:rPr lang="id-ID" sz="1200" kern="1200" dirty="0" smtClean="0">
                <a:solidFill>
                  <a:schemeClr val="tx1"/>
                </a:solidFill>
                <a:effectLst/>
                <a:latin typeface="+mn-lt"/>
                <a:ea typeface="+mn-ea"/>
                <a:cs typeface="+mn-cs"/>
              </a:rPr>
              <a:t>AWS Cloud Compliance memungkinkan Kita untuk memahami kontrol yang kuat yang ada di AWS untuk menjaga keamanan dan perlindungan data di cloud. Ketika sistem dibangun di atas infrastruktur Cloud AWS, tanggung jawab kepatuhan akan dibagikan. Dengan menyatukan fitur-fitur layanan yang berfokus pada tata kelola, ramah audit dengan kepatuhan atau standar audit yang berlaku, para pendukung Kepatuhan AWS membangun program tradisional. Ini membantu pelanggan untuk membangun dan beroperasi di lingkungan kontrol keamanan AWS.</a:t>
            </a:r>
            <a:br>
              <a:rPr lang="id-ID" sz="1200" kern="1200" dirty="0" smtClean="0">
                <a:solidFill>
                  <a:schemeClr val="tx1"/>
                </a:solidFill>
                <a:effectLst/>
                <a:latin typeface="+mn-lt"/>
                <a:ea typeface="+mn-ea"/>
                <a:cs typeface="+mn-cs"/>
              </a:rPr>
            </a:br>
            <a:r>
              <a:rPr lang="id-ID" sz="1200" kern="1200" dirty="0" smtClean="0">
                <a:solidFill>
                  <a:schemeClr val="tx1"/>
                </a:solidFill>
                <a:effectLst/>
                <a:latin typeface="+mn-lt"/>
                <a:ea typeface="+mn-ea"/>
                <a:cs typeface="+mn-cs"/>
              </a:rPr>
              <a:t/>
            </a:r>
            <a:br>
              <a:rPr lang="id-ID" sz="1200" kern="1200" dirty="0" smtClean="0">
                <a:solidFill>
                  <a:schemeClr val="tx1"/>
                </a:solidFill>
                <a:effectLst/>
                <a:latin typeface="+mn-lt"/>
                <a:ea typeface="+mn-ea"/>
                <a:cs typeface="+mn-cs"/>
              </a:rPr>
            </a:br>
            <a:r>
              <a:rPr lang="id-ID" sz="1200" kern="1200" dirty="0" smtClean="0">
                <a:solidFill>
                  <a:schemeClr val="tx1"/>
                </a:solidFill>
                <a:effectLst/>
                <a:latin typeface="+mn-lt"/>
                <a:ea typeface="+mn-ea"/>
                <a:cs typeface="+mn-cs"/>
              </a:rPr>
              <a:t>Infrastruktur TI yang disediakan AWS untuk pelanggannya dirancang dan dikelola sejalan dengan praktik keamanan terbaik dan berbagai standar keamanan TI. Berikut ini adalah sebagian daftar program jaminan yang sesuai dengan AWS:</a:t>
            </a:r>
            <a:br>
              <a:rPr lang="id-ID" sz="1200" kern="1200" dirty="0" smtClean="0">
                <a:solidFill>
                  <a:schemeClr val="tx1"/>
                </a:solidFill>
                <a:effectLst/>
                <a:latin typeface="+mn-lt"/>
                <a:ea typeface="+mn-ea"/>
                <a:cs typeface="+mn-cs"/>
              </a:rPr>
            </a:br>
            <a:r>
              <a:rPr lang="id-ID" sz="1200" kern="1200" dirty="0" smtClean="0">
                <a:solidFill>
                  <a:schemeClr val="tx1"/>
                </a:solidFill>
                <a:effectLst/>
                <a:latin typeface="+mn-lt"/>
                <a:ea typeface="+mn-ea"/>
                <a:cs typeface="+mn-cs"/>
              </a:rPr>
              <a:t/>
            </a:r>
            <a:br>
              <a:rPr lang="id-ID" sz="1200" kern="1200" dirty="0" smtClean="0">
                <a:solidFill>
                  <a:schemeClr val="tx1"/>
                </a:solidFill>
                <a:effectLst/>
                <a:latin typeface="+mn-lt"/>
                <a:ea typeface="+mn-ea"/>
                <a:cs typeface="+mn-cs"/>
              </a:rPr>
            </a:br>
            <a:r>
              <a:rPr lang="id-ID" sz="1200" kern="1200" dirty="0" smtClean="0">
                <a:solidFill>
                  <a:schemeClr val="tx1"/>
                </a:solidFill>
                <a:effectLst/>
                <a:latin typeface="+mn-lt"/>
                <a:ea typeface="+mn-ea"/>
                <a:cs typeface="+mn-cs"/>
              </a:rPr>
              <a:t>    SOC 1 / ISAE 3402, SOC 2, SOC 3</a:t>
            </a:r>
            <a:br>
              <a:rPr lang="id-ID" sz="1200" kern="1200" dirty="0" smtClean="0">
                <a:solidFill>
                  <a:schemeClr val="tx1"/>
                </a:solidFill>
                <a:effectLst/>
                <a:latin typeface="+mn-lt"/>
                <a:ea typeface="+mn-ea"/>
                <a:cs typeface="+mn-cs"/>
              </a:rPr>
            </a:br>
            <a:r>
              <a:rPr lang="id-ID" sz="1200" kern="1200" dirty="0" smtClean="0">
                <a:solidFill>
                  <a:schemeClr val="tx1"/>
                </a:solidFill>
                <a:effectLst/>
                <a:latin typeface="+mn-lt"/>
                <a:ea typeface="+mn-ea"/>
                <a:cs typeface="+mn-cs"/>
              </a:rPr>
              <a:t/>
            </a:r>
            <a:br>
              <a:rPr lang="id-ID" sz="1200" kern="1200" dirty="0" smtClean="0">
                <a:solidFill>
                  <a:schemeClr val="tx1"/>
                </a:solidFill>
                <a:effectLst/>
                <a:latin typeface="+mn-lt"/>
                <a:ea typeface="+mn-ea"/>
                <a:cs typeface="+mn-cs"/>
              </a:rPr>
            </a:br>
            <a:r>
              <a:rPr lang="id-ID" sz="1200" kern="1200" dirty="0" smtClean="0">
                <a:solidFill>
                  <a:schemeClr val="tx1"/>
                </a:solidFill>
                <a:effectLst/>
                <a:latin typeface="+mn-lt"/>
                <a:ea typeface="+mn-ea"/>
                <a:cs typeface="+mn-cs"/>
              </a:rPr>
              <a:t>    FISMA, DIACAP, dan FedRAMP</a:t>
            </a:r>
            <a:br>
              <a:rPr lang="id-ID" sz="1200" kern="1200" dirty="0" smtClean="0">
                <a:solidFill>
                  <a:schemeClr val="tx1"/>
                </a:solidFill>
                <a:effectLst/>
                <a:latin typeface="+mn-lt"/>
                <a:ea typeface="+mn-ea"/>
                <a:cs typeface="+mn-cs"/>
              </a:rPr>
            </a:br>
            <a:r>
              <a:rPr lang="id-ID" sz="1200" kern="1200" dirty="0" smtClean="0">
                <a:solidFill>
                  <a:schemeClr val="tx1"/>
                </a:solidFill>
                <a:effectLst/>
                <a:latin typeface="+mn-lt"/>
                <a:ea typeface="+mn-ea"/>
                <a:cs typeface="+mn-cs"/>
              </a:rPr>
              <a:t/>
            </a:r>
            <a:br>
              <a:rPr lang="id-ID" sz="1200" kern="1200" dirty="0" smtClean="0">
                <a:solidFill>
                  <a:schemeClr val="tx1"/>
                </a:solidFill>
                <a:effectLst/>
                <a:latin typeface="+mn-lt"/>
                <a:ea typeface="+mn-ea"/>
                <a:cs typeface="+mn-cs"/>
              </a:rPr>
            </a:br>
            <a:r>
              <a:rPr lang="id-ID" sz="1200" kern="1200" dirty="0" smtClean="0">
                <a:solidFill>
                  <a:schemeClr val="tx1"/>
                </a:solidFill>
                <a:effectLst/>
                <a:latin typeface="+mn-lt"/>
                <a:ea typeface="+mn-ea"/>
                <a:cs typeface="+mn-cs"/>
              </a:rPr>
              <a:t>    PCI DSS Level 1</a:t>
            </a:r>
            <a:br>
              <a:rPr lang="id-ID" sz="1200" kern="1200" dirty="0" smtClean="0">
                <a:solidFill>
                  <a:schemeClr val="tx1"/>
                </a:solidFill>
                <a:effectLst/>
                <a:latin typeface="+mn-lt"/>
                <a:ea typeface="+mn-ea"/>
                <a:cs typeface="+mn-cs"/>
              </a:rPr>
            </a:br>
            <a:r>
              <a:rPr lang="id-ID" sz="1200" kern="1200" dirty="0" smtClean="0">
                <a:solidFill>
                  <a:schemeClr val="tx1"/>
                </a:solidFill>
                <a:effectLst/>
                <a:latin typeface="+mn-lt"/>
                <a:ea typeface="+mn-ea"/>
                <a:cs typeface="+mn-cs"/>
              </a:rPr>
              <a:t/>
            </a:r>
            <a:br>
              <a:rPr lang="id-ID" sz="1200" kern="1200" dirty="0" smtClean="0">
                <a:solidFill>
                  <a:schemeClr val="tx1"/>
                </a:solidFill>
                <a:effectLst/>
                <a:latin typeface="+mn-lt"/>
                <a:ea typeface="+mn-ea"/>
                <a:cs typeface="+mn-cs"/>
              </a:rPr>
            </a:br>
            <a:r>
              <a:rPr lang="id-ID" sz="1200" kern="1200" dirty="0" smtClean="0">
                <a:solidFill>
                  <a:schemeClr val="tx1"/>
                </a:solidFill>
                <a:effectLst/>
                <a:latin typeface="+mn-lt"/>
                <a:ea typeface="+mn-ea"/>
                <a:cs typeface="+mn-cs"/>
              </a:rPr>
              <a:t>    ISO 9001, ISO 27001, ISO 27017, ISO 27018</a:t>
            </a:r>
          </a:p>
          <a:p>
            <a:r>
              <a:rPr lang="id-ID" sz="1200" kern="1200" dirty="0" smtClean="0">
                <a:solidFill>
                  <a:schemeClr val="tx1"/>
                </a:solidFill>
                <a:effectLst/>
                <a:latin typeface="+mn-lt"/>
                <a:ea typeface="+mn-ea"/>
                <a:cs typeface="+mn-cs"/>
              </a:rPr>
              <a:t> </a:t>
            </a:r>
            <a:endParaRPr lang="id-ID"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F48818C-C5E6-444A-A9F7-917A97CA3904}" type="slidenum">
              <a:rPr lang="id-ID" smtClean="0"/>
              <a:t>108</a:t>
            </a:fld>
            <a:endParaRPr lang="id-ID"/>
          </a:p>
        </p:txBody>
      </p:sp>
    </p:spTree>
    <p:extLst>
      <p:ext uri="{BB962C8B-B14F-4D97-AF65-F5344CB8AC3E}">
        <p14:creationId xmlns:p14="http://schemas.microsoft.com/office/powerpoint/2010/main" val="12396286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smtClean="0"/>
              <a:t>AWS menawarkan pendekatan bayar sesuai pemakaian untuk penetapan harga di lebih dari 160 layanan cloud.  Dengan AWS, Anda hanya membayar layanan individual yang Anda perlukan, selama Anda menggunakannya, dan tanpa kontrak jangka panjang atau lisensi rumit.  Harga AWS serupa dengan bagaimana Anda membayar keperluan seperti air dan listrik.  Anda hanya membayar layanan yang digunakan, dan setelah Anda berhenti menggunakan, tidak ada biaya tambahan atau biaya penghentian.</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t>111</a:t>
            </a:fld>
            <a:endParaRPr lang="id-ID"/>
          </a:p>
        </p:txBody>
      </p:sp>
    </p:spTree>
    <p:extLst>
      <p:ext uri="{BB962C8B-B14F-4D97-AF65-F5344CB8AC3E}">
        <p14:creationId xmlns:p14="http://schemas.microsoft.com/office/powerpoint/2010/main" val="9113727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smtClean="0"/>
              <a:t>Kesimpulan</a:t>
            </a:r>
            <a:r>
              <a:rPr lang="id-ID" baseline="0" dirty="0" smtClean="0"/>
              <a:t> :</a:t>
            </a:r>
          </a:p>
          <a:p>
            <a:pPr marL="171450" indent="-171450">
              <a:buFontTx/>
              <a:buChar char="-"/>
            </a:pPr>
            <a:r>
              <a:rPr lang="id-ID" dirty="0" smtClean="0"/>
              <a:t>AWS terhubung</a:t>
            </a:r>
            <a:r>
              <a:rPr lang="id-ID" baseline="0" dirty="0" smtClean="0"/>
              <a:t> dengan pelanggan karena menyesuaikan dengan sumber daya yang dibutuhkan oleh pelanggan dan hanya membayarkan yang dipakai sesuai kebutuhan saja</a:t>
            </a:r>
          </a:p>
          <a:p>
            <a:pPr marL="171450" indent="-171450">
              <a:buFontTx/>
              <a:buChar char="-"/>
            </a:pPr>
            <a:r>
              <a:rPr lang="id-ID" baseline="0" dirty="0" smtClean="0"/>
              <a:t>Mengembangkan wawasan baru yang luar biasa</a:t>
            </a:r>
          </a:p>
          <a:p>
            <a:pPr marL="171450" indent="-171450">
              <a:buFontTx/>
              <a:buChar char="-"/>
            </a:pPr>
            <a:r>
              <a:rPr lang="id-ID" baseline="0" dirty="0" smtClean="0"/>
              <a:t>AWS memiliki terobosan ilmiah yang sangat baik dan memberikan produk beserta layanan baru yang sangat inovatif</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t>112</a:t>
            </a:fld>
            <a:endParaRPr lang="id-ID"/>
          </a:p>
        </p:txBody>
      </p:sp>
    </p:spTree>
    <p:extLst>
      <p:ext uri="{BB962C8B-B14F-4D97-AF65-F5344CB8AC3E}">
        <p14:creationId xmlns:p14="http://schemas.microsoft.com/office/powerpoint/2010/main" val="4038658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smtClean="0">
                <a:solidFill>
                  <a:schemeClr val="tx1"/>
                </a:solidFill>
                <a:effectLst/>
                <a:latin typeface="+mn-lt"/>
                <a:ea typeface="+mn-ea"/>
                <a:cs typeface="+mn-cs"/>
              </a:rPr>
              <a:t>Alice can sell each customer a virtual machine (VM) with</a:t>
            </a:r>
            <a:br>
              <a:rPr lang="en-US" sz="1200" b="0" i="0" kern="1200" smtClean="0">
                <a:solidFill>
                  <a:schemeClr val="tx1"/>
                </a:solidFill>
                <a:effectLst/>
                <a:latin typeface="+mn-lt"/>
                <a:ea typeface="+mn-ea"/>
                <a:cs typeface="+mn-cs"/>
              </a:rPr>
            </a:br>
            <a:r>
              <a:rPr lang="en-US" sz="1200" b="0" i="0" kern="1200" smtClean="0">
                <a:solidFill>
                  <a:schemeClr val="tx1"/>
                </a:solidFill>
                <a:effectLst/>
                <a:latin typeface="+mn-lt"/>
                <a:ea typeface="+mn-ea"/>
                <a:cs typeface="+mn-cs"/>
              </a:rPr>
              <a:t>the requested resources</a:t>
            </a:r>
            <a:br>
              <a:rPr lang="en-US" sz="1200" b="0" i="0" kern="1200" smtClean="0">
                <a:solidFill>
                  <a:schemeClr val="tx1"/>
                </a:solidFill>
                <a:effectLst/>
                <a:latin typeface="+mn-lt"/>
                <a:ea typeface="+mn-ea"/>
                <a:cs typeface="+mn-cs"/>
              </a:rPr>
            </a:br>
            <a:r>
              <a:rPr lang="en-US" sz="1200" b="0" i="0" kern="1200" smtClean="0">
                <a:solidFill>
                  <a:schemeClr val="tx1"/>
                </a:solidFill>
                <a:effectLst/>
                <a:latin typeface="+mn-lt"/>
                <a:ea typeface="+mn-ea"/>
                <a:cs typeface="+mn-cs"/>
              </a:rPr>
              <a:t>– From each customer’s perspective, it appears as if they</a:t>
            </a:r>
            <a:br>
              <a:rPr lang="en-US" sz="1200" b="0" i="0" kern="1200" smtClean="0">
                <a:solidFill>
                  <a:schemeClr val="tx1"/>
                </a:solidFill>
                <a:effectLst/>
                <a:latin typeface="+mn-lt"/>
                <a:ea typeface="+mn-ea"/>
                <a:cs typeface="+mn-cs"/>
              </a:rPr>
            </a:br>
            <a:r>
              <a:rPr lang="en-US" sz="1200" b="0" i="0" kern="1200" smtClean="0">
                <a:solidFill>
                  <a:schemeClr val="tx1"/>
                </a:solidFill>
                <a:effectLst/>
                <a:latin typeface="+mn-lt"/>
                <a:ea typeface="+mn-ea"/>
                <a:cs typeface="+mn-cs"/>
              </a:rPr>
              <a:t>had a physical machine all by themselves (isolation)</a:t>
            </a:r>
            <a:r>
              <a:rPr lang="en-US" smtClean="0"/>
              <a:t> </a:t>
            </a:r>
            <a:br>
              <a:rPr lang="en-US" smtClean="0"/>
            </a:br>
            <a:endParaRPr lang="id-ID"/>
          </a:p>
        </p:txBody>
      </p:sp>
      <p:sp>
        <p:nvSpPr>
          <p:cNvPr id="4" name="Slide Number Placeholder 3"/>
          <p:cNvSpPr>
            <a:spLocks noGrp="1"/>
          </p:cNvSpPr>
          <p:nvPr>
            <p:ph type="sldNum" sz="quarter" idx="10"/>
          </p:nvPr>
        </p:nvSpPr>
        <p:spPr/>
        <p:txBody>
          <a:bodyPr/>
          <a:lstStyle/>
          <a:p>
            <a:fld id="{CF48818C-C5E6-444A-A9F7-917A97CA3904}" type="slidenum">
              <a:rPr lang="id-ID" smtClean="0"/>
              <a:t>39</a:t>
            </a:fld>
            <a:endParaRPr lang="id-ID"/>
          </a:p>
        </p:txBody>
      </p:sp>
    </p:spTree>
    <p:extLst>
      <p:ext uri="{BB962C8B-B14F-4D97-AF65-F5344CB8AC3E}">
        <p14:creationId xmlns:p14="http://schemas.microsoft.com/office/powerpoint/2010/main" val="1159733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 </a:t>
            </a:r>
            <a:r>
              <a:rPr lang="en-US" b="1" smtClean="0"/>
              <a:t>Equivalent execution: </a:t>
            </a:r>
            <a:r>
              <a:rPr lang="en-US" smtClean="0"/>
              <a:t>Programs running in the virtualized</a:t>
            </a:r>
            <a:br>
              <a:rPr lang="en-US" smtClean="0"/>
            </a:br>
            <a:r>
              <a:rPr lang="en-US" smtClean="0"/>
              <a:t>environment run identically to running natively</a:t>
            </a:r>
            <a:br>
              <a:rPr lang="en-US" smtClean="0"/>
            </a:br>
            <a:r>
              <a:rPr lang="en-US" smtClean="0"/>
              <a:t>– </a:t>
            </a:r>
            <a:r>
              <a:rPr lang="en-US" b="1" smtClean="0"/>
              <a:t>Performance: </a:t>
            </a:r>
            <a:r>
              <a:rPr lang="en-US" smtClean="0"/>
              <a:t>A statistically dominant subset of the</a:t>
            </a:r>
            <a:br>
              <a:rPr lang="en-US" smtClean="0"/>
            </a:br>
            <a:r>
              <a:rPr lang="en-US" smtClean="0"/>
              <a:t>instructions must be executed directly on the CPU</a:t>
            </a:r>
            <a:br>
              <a:rPr lang="en-US" smtClean="0"/>
            </a:br>
            <a:r>
              <a:rPr lang="en-US" smtClean="0"/>
              <a:t>– </a:t>
            </a:r>
            <a:r>
              <a:rPr lang="en-US" b="1" smtClean="0"/>
              <a:t>Safety and isolation: </a:t>
            </a:r>
            <a:r>
              <a:rPr lang="en-US" smtClean="0"/>
              <a:t>A VMM most completely control</a:t>
            </a:r>
            <a:br>
              <a:rPr lang="en-US" smtClean="0"/>
            </a:br>
            <a:r>
              <a:rPr lang="en-US" smtClean="0"/>
              <a:t>access to system resources </a:t>
            </a:r>
            <a:endParaRPr lang="id-ID"/>
          </a:p>
        </p:txBody>
      </p:sp>
      <p:sp>
        <p:nvSpPr>
          <p:cNvPr id="4" name="Slide Number Placeholder 3"/>
          <p:cNvSpPr>
            <a:spLocks noGrp="1"/>
          </p:cNvSpPr>
          <p:nvPr>
            <p:ph type="sldNum" sz="quarter" idx="10"/>
          </p:nvPr>
        </p:nvSpPr>
        <p:spPr/>
        <p:txBody>
          <a:bodyPr/>
          <a:lstStyle/>
          <a:p>
            <a:fld id="{CF48818C-C5E6-444A-A9F7-917A97CA3904}" type="slidenum">
              <a:rPr lang="id-ID" smtClean="0"/>
              <a:t>59</a:t>
            </a:fld>
            <a:endParaRPr lang="id-ID"/>
          </a:p>
        </p:txBody>
      </p:sp>
    </p:spTree>
    <p:extLst>
      <p:ext uri="{BB962C8B-B14F-4D97-AF65-F5344CB8AC3E}">
        <p14:creationId xmlns:p14="http://schemas.microsoft.com/office/powerpoint/2010/main" val="2975738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smtClean="0">
                <a:solidFill>
                  <a:schemeClr val="tx1"/>
                </a:solidFill>
                <a:effectLst/>
                <a:latin typeface="+mn-lt"/>
                <a:ea typeface="+mn-ea"/>
                <a:cs typeface="+mn-cs"/>
              </a:rPr>
              <a:t>all instructions either trap or execute identically</a:t>
            </a:r>
            <a:br>
              <a:rPr lang="en-US" sz="1200" b="0" i="0" kern="1200" smtClean="0">
                <a:solidFill>
                  <a:schemeClr val="tx1"/>
                </a:solidFill>
                <a:effectLst/>
                <a:latin typeface="+mn-lt"/>
                <a:ea typeface="+mn-ea"/>
                <a:cs typeface="+mn-cs"/>
              </a:rPr>
            </a:br>
            <a:r>
              <a:rPr lang="en-US" sz="1200" b="0" i="0" kern="1200" smtClean="0">
                <a:solidFill>
                  <a:schemeClr val="tx1"/>
                </a:solidFill>
                <a:effectLst/>
                <a:latin typeface="+mn-lt"/>
                <a:ea typeface="+mn-ea"/>
                <a:cs typeface="+mn-cs"/>
              </a:rPr>
              <a:t>• instructions that access privileged state trap</a:t>
            </a:r>
            <a:r>
              <a:rPr lang="en-US" smtClean="0"/>
              <a:t> </a:t>
            </a:r>
            <a:br>
              <a:rPr lang="en-US" smtClean="0"/>
            </a:br>
            <a:endParaRPr lang="id-ID"/>
          </a:p>
        </p:txBody>
      </p:sp>
      <p:sp>
        <p:nvSpPr>
          <p:cNvPr id="4" name="Slide Number Placeholder 3"/>
          <p:cNvSpPr>
            <a:spLocks noGrp="1"/>
          </p:cNvSpPr>
          <p:nvPr>
            <p:ph type="sldNum" sz="quarter" idx="10"/>
          </p:nvPr>
        </p:nvSpPr>
        <p:spPr/>
        <p:txBody>
          <a:bodyPr/>
          <a:lstStyle/>
          <a:p>
            <a:fld id="{CF48818C-C5E6-444A-A9F7-917A97CA3904}" type="slidenum">
              <a:rPr lang="id-ID" smtClean="0"/>
              <a:t>61</a:t>
            </a:fld>
            <a:endParaRPr lang="id-ID"/>
          </a:p>
        </p:txBody>
      </p:sp>
    </p:spTree>
    <p:extLst>
      <p:ext uri="{BB962C8B-B14F-4D97-AF65-F5344CB8AC3E}">
        <p14:creationId xmlns:p14="http://schemas.microsoft.com/office/powerpoint/2010/main" val="2583737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mtClean="0"/>
              <a:t>• </a:t>
            </a:r>
            <a:r>
              <a:rPr lang="en-US" b="1" smtClean="0"/>
              <a:t>Machine: </a:t>
            </a:r>
            <a:r>
              <a:rPr lang="en-US" smtClean="0"/>
              <a:t>actual hardware memory (e.g. 2GB of DRAM)</a:t>
            </a:r>
            <a:br>
              <a:rPr lang="en-US" smtClean="0"/>
            </a:br>
            <a:r>
              <a:rPr lang="en-US" smtClean="0"/>
              <a:t>• </a:t>
            </a:r>
            <a:r>
              <a:rPr lang="en-US" b="1" smtClean="0"/>
              <a:t>Physical: </a:t>
            </a:r>
            <a:r>
              <a:rPr lang="en-US" smtClean="0"/>
              <a:t>abstraction of hardware memory, OS managed</a:t>
            </a:r>
            <a:br>
              <a:rPr lang="en-US" smtClean="0"/>
            </a:br>
            <a:r>
              <a:rPr lang="en-US" smtClean="0"/>
              <a:t>– E.g. VMM allocates 512 MB to a VM, the OS thinks the</a:t>
            </a:r>
            <a:br>
              <a:rPr lang="en-US" smtClean="0"/>
            </a:br>
            <a:r>
              <a:rPr lang="en-US" smtClean="0"/>
              <a:t>computer has 512 MB of contiguous physical memory</a:t>
            </a:r>
            <a:br>
              <a:rPr lang="en-US" smtClean="0"/>
            </a:br>
            <a:r>
              <a:rPr lang="en-US" smtClean="0"/>
              <a:t>– (Underlying machine memory may be discontiguous)</a:t>
            </a:r>
            <a:br>
              <a:rPr lang="en-US" smtClean="0"/>
            </a:br>
            <a:r>
              <a:rPr lang="en-US" smtClean="0"/>
              <a:t>• </a:t>
            </a:r>
            <a:r>
              <a:rPr lang="en-US" b="1" smtClean="0"/>
              <a:t>Virtual: </a:t>
            </a:r>
            <a:r>
              <a:rPr lang="en-US" smtClean="0"/>
              <a:t>virtual address space</a:t>
            </a:r>
            <a:br>
              <a:rPr lang="en-US" smtClean="0"/>
            </a:br>
            <a:r>
              <a:rPr lang="en-US" smtClean="0"/>
              <a:t>– Standard 232 address space </a:t>
            </a:r>
            <a:br>
              <a:rPr lang="en-US" smtClean="0"/>
            </a:br>
            <a:endParaRPr lang="id-ID"/>
          </a:p>
        </p:txBody>
      </p:sp>
      <p:sp>
        <p:nvSpPr>
          <p:cNvPr id="4" name="Slide Number Placeholder 3"/>
          <p:cNvSpPr>
            <a:spLocks noGrp="1"/>
          </p:cNvSpPr>
          <p:nvPr>
            <p:ph type="sldNum" sz="quarter" idx="10"/>
          </p:nvPr>
        </p:nvSpPr>
        <p:spPr/>
        <p:txBody>
          <a:bodyPr/>
          <a:lstStyle/>
          <a:p>
            <a:fld id="{CF48818C-C5E6-444A-A9F7-917A97CA3904}" type="slidenum">
              <a:rPr lang="id-ID" smtClean="0"/>
              <a:t>62</a:t>
            </a:fld>
            <a:endParaRPr lang="id-ID"/>
          </a:p>
        </p:txBody>
      </p:sp>
    </p:spTree>
    <p:extLst>
      <p:ext uri="{BB962C8B-B14F-4D97-AF65-F5344CB8AC3E}">
        <p14:creationId xmlns:p14="http://schemas.microsoft.com/office/powerpoint/2010/main" val="3193154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smtClean="0">
                <a:solidFill>
                  <a:schemeClr val="tx1"/>
                </a:solidFill>
                <a:effectLst/>
                <a:latin typeface="+mn-lt"/>
                <a:ea typeface="+mn-ea"/>
                <a:cs typeface="+mn-cs"/>
              </a:rPr>
              <a:t>Challenge: </a:t>
            </a:r>
            <a:r>
              <a:rPr lang="en-US" sz="1200" b="0" i="0" kern="1200" smtClean="0">
                <a:solidFill>
                  <a:schemeClr val="tx1"/>
                </a:solidFill>
                <a:effectLst/>
                <a:latin typeface="+mn-lt"/>
                <a:ea typeface="+mn-ea"/>
                <a:cs typeface="+mn-cs"/>
              </a:rPr>
              <a:t>Lots of I/O devices</a:t>
            </a:r>
            <a:br>
              <a:rPr lang="en-US" sz="1200" b="0" i="0" kern="1200" smtClean="0">
                <a:solidFill>
                  <a:schemeClr val="tx1"/>
                </a:solidFill>
                <a:effectLst/>
                <a:latin typeface="+mn-lt"/>
                <a:ea typeface="+mn-ea"/>
                <a:cs typeface="+mn-cs"/>
              </a:rPr>
            </a:br>
            <a:r>
              <a:rPr lang="en-US" sz="1200" b="0" i="0" kern="1200" smtClean="0">
                <a:solidFill>
                  <a:schemeClr val="tx1"/>
                </a:solidFill>
                <a:effectLst/>
                <a:latin typeface="+mn-lt"/>
                <a:ea typeface="+mn-ea"/>
                <a:cs typeface="+mn-cs"/>
              </a:rPr>
              <a:t>– Problem: Writing device drivers for all I/O devices in the</a:t>
            </a:r>
            <a:br>
              <a:rPr lang="en-US" sz="1200" b="0" i="0" kern="1200" smtClean="0">
                <a:solidFill>
                  <a:schemeClr val="tx1"/>
                </a:solidFill>
                <a:effectLst/>
                <a:latin typeface="+mn-lt"/>
                <a:ea typeface="+mn-ea"/>
                <a:cs typeface="+mn-cs"/>
              </a:rPr>
            </a:br>
            <a:r>
              <a:rPr lang="en-US" sz="1200" b="0" i="0" kern="1200" smtClean="0">
                <a:solidFill>
                  <a:schemeClr val="tx1"/>
                </a:solidFill>
                <a:effectLst/>
                <a:latin typeface="+mn-lt"/>
                <a:ea typeface="+mn-ea"/>
                <a:cs typeface="+mn-cs"/>
              </a:rPr>
              <a:t>VMM layer is not a feasible option</a:t>
            </a:r>
            <a:br>
              <a:rPr lang="en-US" sz="1200" b="0" i="0" kern="1200" smtClean="0">
                <a:solidFill>
                  <a:schemeClr val="tx1"/>
                </a:solidFill>
                <a:effectLst/>
                <a:latin typeface="+mn-lt"/>
                <a:ea typeface="+mn-ea"/>
                <a:cs typeface="+mn-cs"/>
              </a:rPr>
            </a:br>
            <a:r>
              <a:rPr lang="en-US" sz="1200" b="0" i="0" kern="1200" smtClean="0">
                <a:solidFill>
                  <a:schemeClr val="tx1"/>
                </a:solidFill>
                <a:effectLst/>
                <a:latin typeface="+mn-lt"/>
                <a:ea typeface="+mn-ea"/>
                <a:cs typeface="+mn-cs"/>
              </a:rPr>
              <a:t>• </a:t>
            </a:r>
            <a:r>
              <a:rPr lang="en-US" sz="1200" b="1" i="0" kern="1200" smtClean="0">
                <a:solidFill>
                  <a:schemeClr val="tx1"/>
                </a:solidFill>
                <a:effectLst/>
                <a:latin typeface="+mn-lt"/>
                <a:ea typeface="+mn-ea"/>
                <a:cs typeface="+mn-cs"/>
              </a:rPr>
              <a:t>Insight: </a:t>
            </a:r>
            <a:r>
              <a:rPr lang="en-US" sz="1200" b="0" i="0" kern="1200" smtClean="0">
                <a:solidFill>
                  <a:schemeClr val="tx1"/>
                </a:solidFill>
                <a:effectLst/>
                <a:latin typeface="+mn-lt"/>
                <a:ea typeface="+mn-ea"/>
                <a:cs typeface="+mn-cs"/>
              </a:rPr>
              <a:t>Device driver already written for popular OSes</a:t>
            </a:r>
            <a:br>
              <a:rPr lang="en-US" sz="1200" b="0" i="0" kern="1200" smtClean="0">
                <a:solidFill>
                  <a:schemeClr val="tx1"/>
                </a:solidFill>
                <a:effectLst/>
                <a:latin typeface="+mn-lt"/>
                <a:ea typeface="+mn-ea"/>
                <a:cs typeface="+mn-cs"/>
              </a:rPr>
            </a:br>
            <a:r>
              <a:rPr lang="en-US" sz="1200" b="0" i="0" kern="1200" smtClean="0">
                <a:solidFill>
                  <a:schemeClr val="tx1"/>
                </a:solidFill>
                <a:effectLst/>
                <a:latin typeface="+mn-lt"/>
                <a:ea typeface="+mn-ea"/>
                <a:cs typeface="+mn-cs"/>
              </a:rPr>
              <a:t>• Solution: Present </a:t>
            </a:r>
            <a:r>
              <a:rPr lang="en-US" sz="1200" b="1" i="0" kern="1200" smtClean="0">
                <a:solidFill>
                  <a:schemeClr val="tx1"/>
                </a:solidFill>
                <a:effectLst/>
                <a:latin typeface="+mn-lt"/>
                <a:ea typeface="+mn-ea"/>
                <a:cs typeface="+mn-cs"/>
              </a:rPr>
              <a:t>virtual </a:t>
            </a:r>
            <a:r>
              <a:rPr lang="en-US" sz="1200" b="0" i="0" kern="1200" smtClean="0">
                <a:solidFill>
                  <a:schemeClr val="tx1"/>
                </a:solidFill>
                <a:effectLst/>
                <a:latin typeface="+mn-lt"/>
                <a:ea typeface="+mn-ea"/>
                <a:cs typeface="+mn-cs"/>
              </a:rPr>
              <a:t>I/O devices to </a:t>
            </a:r>
            <a:r>
              <a:rPr lang="en-US" sz="1200" b="1" i="0" kern="1200" smtClean="0">
                <a:solidFill>
                  <a:schemeClr val="tx1"/>
                </a:solidFill>
                <a:effectLst/>
                <a:latin typeface="+mn-lt"/>
                <a:ea typeface="+mn-ea"/>
                <a:cs typeface="+mn-cs"/>
              </a:rPr>
              <a:t>guest </a:t>
            </a:r>
            <a:r>
              <a:rPr lang="en-US" sz="1200" b="0" i="0" kern="1200" smtClean="0">
                <a:solidFill>
                  <a:schemeClr val="tx1"/>
                </a:solidFill>
                <a:effectLst/>
                <a:latin typeface="+mn-lt"/>
                <a:ea typeface="+mn-ea"/>
                <a:cs typeface="+mn-cs"/>
              </a:rPr>
              <a:t>VMs and</a:t>
            </a:r>
            <a:br>
              <a:rPr lang="en-US" sz="1200" b="0" i="0" kern="1200" smtClean="0">
                <a:solidFill>
                  <a:schemeClr val="tx1"/>
                </a:solidFill>
                <a:effectLst/>
                <a:latin typeface="+mn-lt"/>
                <a:ea typeface="+mn-ea"/>
                <a:cs typeface="+mn-cs"/>
              </a:rPr>
            </a:br>
            <a:r>
              <a:rPr lang="en-US" sz="1200" b="0" i="0" kern="1200" smtClean="0">
                <a:solidFill>
                  <a:schemeClr val="tx1"/>
                </a:solidFill>
                <a:effectLst/>
                <a:latin typeface="+mn-lt"/>
                <a:ea typeface="+mn-ea"/>
                <a:cs typeface="+mn-cs"/>
              </a:rPr>
              <a:t>channel I/O requests to a trusted </a:t>
            </a:r>
            <a:r>
              <a:rPr lang="en-US" sz="1200" b="1" i="0" kern="1200" smtClean="0">
                <a:solidFill>
                  <a:schemeClr val="tx1"/>
                </a:solidFill>
                <a:effectLst/>
                <a:latin typeface="+mn-lt"/>
                <a:ea typeface="+mn-ea"/>
                <a:cs typeface="+mn-cs"/>
              </a:rPr>
              <a:t>host </a:t>
            </a:r>
            <a:r>
              <a:rPr lang="en-US" sz="1200" b="0" i="0" kern="1200" smtClean="0">
                <a:solidFill>
                  <a:schemeClr val="tx1"/>
                </a:solidFill>
                <a:effectLst/>
                <a:latin typeface="+mn-lt"/>
                <a:ea typeface="+mn-ea"/>
                <a:cs typeface="+mn-cs"/>
              </a:rPr>
              <a:t>VM (popular OS)</a:t>
            </a:r>
            <a:r>
              <a:rPr lang="en-US" smtClean="0"/>
              <a:t> </a:t>
            </a:r>
            <a:br>
              <a:rPr lang="en-US" smtClean="0"/>
            </a:br>
            <a:endParaRPr lang="id-ID"/>
          </a:p>
        </p:txBody>
      </p:sp>
      <p:sp>
        <p:nvSpPr>
          <p:cNvPr id="4" name="Slide Number Placeholder 3"/>
          <p:cNvSpPr>
            <a:spLocks noGrp="1"/>
          </p:cNvSpPr>
          <p:nvPr>
            <p:ph type="sldNum" sz="quarter" idx="10"/>
          </p:nvPr>
        </p:nvSpPr>
        <p:spPr/>
        <p:txBody>
          <a:bodyPr/>
          <a:lstStyle/>
          <a:p>
            <a:fld id="{CF48818C-C5E6-444A-A9F7-917A97CA3904}" type="slidenum">
              <a:rPr lang="id-ID" smtClean="0"/>
              <a:t>63</a:t>
            </a:fld>
            <a:endParaRPr lang="id-ID"/>
          </a:p>
        </p:txBody>
      </p:sp>
    </p:spTree>
    <p:extLst>
      <p:ext uri="{BB962C8B-B14F-4D97-AF65-F5344CB8AC3E}">
        <p14:creationId xmlns:p14="http://schemas.microsoft.com/office/powerpoint/2010/main" val="4235714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1. Isolation = separation of services provided to each tenant</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noisy neighbor</a:t>
            </a:r>
            <a:r>
              <a:rPr lang="en-US" sz="1200" b="0" i="0" kern="1200" dirty="0" smtClean="0">
                <a:solidFill>
                  <a:schemeClr val="tx1"/>
                </a:solidFill>
                <a:effectLst/>
                <a:latin typeface="+mn-lt"/>
                <a:ea typeface="+mn-ea"/>
                <a:cs typeface="+mn-cs"/>
              </a:rPr>
              <a:t>)</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2. Scaling conveniently with the number and size of tenants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a:t>
            </a:r>
            <a:r>
              <a:rPr lang="en-US" sz="1200" b="1" i="0" kern="1200" dirty="0" smtClean="0">
                <a:solidFill>
                  <a:schemeClr val="tx1"/>
                </a:solidFill>
                <a:effectLst/>
                <a:latin typeface="+mn-lt"/>
                <a:ea typeface="+mn-ea"/>
                <a:cs typeface="+mn-cs"/>
              </a:rPr>
              <a:t>max weight in the elevator</a:t>
            </a:r>
            <a:r>
              <a:rPr lang="en-US" sz="1200" b="0" i="0" kern="1200" dirty="0" smtClean="0">
                <a:solidFill>
                  <a:schemeClr val="tx1"/>
                </a:solidFill>
                <a:effectLst/>
                <a:latin typeface="+mn-lt"/>
                <a:ea typeface="+mn-ea"/>
                <a:cs typeface="+mn-cs"/>
              </a:rPr>
              <a:t>)</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3. Meet SLAs for each tenant</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4. Support for per-tenant service customization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5. Support for value-adding ops, e.g., backup, upgrade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6. Secure data processing and storage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snoopy neighbor</a:t>
            </a:r>
            <a:r>
              <a:rPr lang="en-US" sz="1200" b="0" i="0" kern="1200" dirty="0" smtClean="0">
                <a:solidFill>
                  <a:schemeClr val="tx1"/>
                </a:solidFill>
                <a:effectLst/>
                <a:latin typeface="+mn-lt"/>
                <a:ea typeface="+mn-ea"/>
                <a:cs typeface="+mn-cs"/>
              </a:rPr>
              <a:t>)</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7. Support for regulatory law (per legislator, per tenant)</a:t>
            </a:r>
            <a:r>
              <a:rPr lang="en-US" dirty="0" smtClean="0"/>
              <a:t> </a:t>
            </a:r>
            <a:br>
              <a:rPr lang="en-US" dirty="0" smtClean="0"/>
            </a:b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t>89</a:t>
            </a:fld>
            <a:endParaRPr lang="id-ID"/>
          </a:p>
        </p:txBody>
      </p:sp>
    </p:spTree>
    <p:extLst>
      <p:ext uri="{BB962C8B-B14F-4D97-AF65-F5344CB8AC3E}">
        <p14:creationId xmlns:p14="http://schemas.microsoft.com/office/powerpoint/2010/main" val="3860352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CF48818C-C5E6-444A-A9F7-917A97CA3904}" type="slidenum">
              <a:rPr lang="id-ID" smtClean="0"/>
              <a:t>92</a:t>
            </a:fld>
            <a:endParaRPr lang="id-ID"/>
          </a:p>
        </p:txBody>
      </p:sp>
    </p:spTree>
    <p:extLst>
      <p:ext uri="{BB962C8B-B14F-4D97-AF65-F5344CB8AC3E}">
        <p14:creationId xmlns:p14="http://schemas.microsoft.com/office/powerpoint/2010/main" val="25298208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419100" y="2476499"/>
            <a:ext cx="5419725" cy="1419226"/>
          </a:xfrm>
        </p:spPr>
        <p:txBody>
          <a:bodyPr anchor="ctr">
            <a:noAutofit/>
          </a:bodyPr>
          <a:lstStyle>
            <a:lvl1pPr algn="l">
              <a:lnSpc>
                <a:spcPct val="100000"/>
              </a:lnSpc>
              <a:spcBef>
                <a:spcPts val="0"/>
              </a:spcBef>
              <a:spcAft>
                <a:spcPts val="0"/>
              </a:spcAft>
              <a:defRPr sz="4000" baseline="0">
                <a:solidFill>
                  <a:schemeClr val="bg2">
                    <a:lumMod val="25000"/>
                  </a:schemeClr>
                </a:solidFill>
              </a:defRPr>
            </a:lvl1pPr>
          </a:lstStyle>
          <a:p>
            <a:r>
              <a:rPr lang="id-ID" dirty="0" smtClean="0"/>
              <a:t>Judul Pembahasan Pertemuan Disini</a:t>
            </a:r>
            <a:endParaRPr lang="en-US" dirty="0"/>
          </a:p>
        </p:txBody>
      </p:sp>
      <p:sp>
        <p:nvSpPr>
          <p:cNvPr id="3" name="Subtitle 2"/>
          <p:cNvSpPr>
            <a:spLocks noGrp="1"/>
          </p:cNvSpPr>
          <p:nvPr>
            <p:ph type="subTitle" idx="1" hasCustomPrompt="1"/>
          </p:nvPr>
        </p:nvSpPr>
        <p:spPr>
          <a:xfrm>
            <a:off x="419100" y="3927809"/>
            <a:ext cx="4143375" cy="381000"/>
          </a:xfrm>
        </p:spPr>
        <p:txBody>
          <a:bodyPr anchor="ctr">
            <a:normAutofit/>
          </a:bodyPr>
          <a:lstStyle>
            <a:lvl1pPr marL="0" indent="0" algn="l">
              <a:buNone/>
              <a:defRPr sz="1600" baseline="0">
                <a:solidFill>
                  <a:schemeClr val="bg2">
                    <a:lumMod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d-ID" dirty="0" smtClean="0"/>
              <a:t>Nama Pengajar Tulis Disini</a:t>
            </a:r>
            <a:endParaRPr lang="en-US" dirty="0"/>
          </a:p>
        </p:txBody>
      </p:sp>
      <p:sp>
        <p:nvSpPr>
          <p:cNvPr id="10" name="TextBox 9"/>
          <p:cNvSpPr txBox="1"/>
          <p:nvPr userDrawn="1"/>
        </p:nvSpPr>
        <p:spPr>
          <a:xfrm>
            <a:off x="419100" y="2181225"/>
            <a:ext cx="5419725" cy="261610"/>
          </a:xfrm>
          <a:prstGeom prst="rect">
            <a:avLst/>
          </a:prstGeom>
          <a:noFill/>
        </p:spPr>
        <p:txBody>
          <a:bodyPr wrap="square" rtlCol="0">
            <a:spAutoFit/>
          </a:bodyPr>
          <a:lstStyle/>
          <a:p>
            <a:r>
              <a:rPr lang="id-ID" sz="1075" dirty="0" smtClean="0">
                <a:solidFill>
                  <a:schemeClr val="bg2">
                    <a:lumMod val="25000"/>
                  </a:schemeClr>
                </a:solidFill>
                <a:latin typeface="Segoe UI Light" panose="020B0502040204020203" pitchFamily="34" charset="0"/>
                <a:cs typeface="Segoe UI Light" panose="020B0502040204020203" pitchFamily="34" charset="0"/>
              </a:rPr>
              <a:t>Program Fresh</a:t>
            </a:r>
            <a:r>
              <a:rPr lang="id-ID" sz="1075" baseline="0" dirty="0" smtClean="0">
                <a:solidFill>
                  <a:schemeClr val="bg2">
                    <a:lumMod val="25000"/>
                  </a:schemeClr>
                </a:solidFill>
                <a:latin typeface="Segoe UI Light" panose="020B0502040204020203" pitchFamily="34" charset="0"/>
                <a:cs typeface="Segoe UI Light" panose="020B0502040204020203" pitchFamily="34" charset="0"/>
              </a:rPr>
              <a:t> Graduate Academy Digital Talent Scholarship 2019 | Machine Learning</a:t>
            </a:r>
            <a:endParaRPr lang="id-ID" sz="1075" dirty="0">
              <a:solidFill>
                <a:schemeClr val="bg2">
                  <a:lumMod val="25000"/>
                </a:schemeClr>
              </a:solidFill>
              <a:latin typeface="Segoe UI Light" panose="020B0502040204020203" pitchFamily="34" charset="0"/>
              <a:cs typeface="Segoe UI Light" panose="020B0502040204020203" pitchFamily="34" charset="0"/>
            </a:endParaRP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42105" y="97208"/>
            <a:ext cx="1432672" cy="622623"/>
          </a:xfrm>
          <a:prstGeom prst="rect">
            <a:avLst/>
          </a:prstGeom>
        </p:spPr>
      </p:pic>
      <p:pic>
        <p:nvPicPr>
          <p:cNvPr id="17" name="Pictur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19100" y="5843925"/>
            <a:ext cx="666547" cy="686745"/>
          </a:xfrm>
          <a:prstGeom prst="rect">
            <a:avLst/>
          </a:prstGeom>
        </p:spPr>
      </p:pic>
      <p:pic>
        <p:nvPicPr>
          <p:cNvPr id="18" name="Picture 17"/>
          <p:cNvPicPr>
            <a:picLocks noChangeAspect="1"/>
          </p:cNvPicPr>
          <p:nvPr userDrawn="1"/>
        </p:nvPicPr>
        <p:blipFill rotWithShape="1">
          <a:blip r:embed="rId5" cstate="print">
            <a:extLst>
              <a:ext uri="{28A0092B-C50C-407E-A947-70E740481C1C}">
                <a14:useLocalDpi xmlns:a14="http://schemas.microsoft.com/office/drawing/2010/main" val="0"/>
              </a:ext>
            </a:extLst>
          </a:blip>
          <a:srcRect l="6852" r="5618" b="19924"/>
          <a:stretch/>
        </p:blipFill>
        <p:spPr>
          <a:xfrm>
            <a:off x="1220910" y="5854811"/>
            <a:ext cx="720077" cy="686745"/>
          </a:xfrm>
          <a:prstGeom prst="rect">
            <a:avLst/>
          </a:prstGeom>
        </p:spPr>
      </p:pic>
    </p:spTree>
    <p:extLst>
      <p:ext uri="{BB962C8B-B14F-4D97-AF65-F5344CB8AC3E}">
        <p14:creationId xmlns:p14="http://schemas.microsoft.com/office/powerpoint/2010/main" val="190029552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4DD258F-411C-4B69-92CB-C28004FA83B4}" type="datetime1">
              <a:rPr lang="id-ID" smtClean="0"/>
              <a:t>03/07/2019</a:t>
            </a:fld>
            <a:endParaRPr lang="id-ID"/>
          </a:p>
        </p:txBody>
      </p:sp>
      <p:sp>
        <p:nvSpPr>
          <p:cNvPr id="6" name="Footer Placeholder 5"/>
          <p:cNvSpPr>
            <a:spLocks noGrp="1"/>
          </p:cNvSpPr>
          <p:nvPr>
            <p:ph type="ftr" sz="quarter" idx="11"/>
          </p:nvPr>
        </p:nvSpPr>
        <p:spPr/>
        <p:txBody>
          <a:bodyPr/>
          <a:lstStyle/>
          <a:p>
            <a:r>
              <a:rPr lang="id-ID" smtClean="0"/>
              <a:t>Konsep Teknologi Cloud &amp; Virtualisasi</a:t>
            </a:r>
            <a:endParaRPr lang="id-ID"/>
          </a:p>
        </p:txBody>
      </p:sp>
      <p:sp>
        <p:nvSpPr>
          <p:cNvPr id="7" name="Slide Number Placeholder 6"/>
          <p:cNvSpPr>
            <a:spLocks noGrp="1"/>
          </p:cNvSpPr>
          <p:nvPr>
            <p:ph type="sldNum" sz="quarter" idx="12"/>
          </p:nvPr>
        </p:nvSpPr>
        <p:spPr/>
        <p:txBody>
          <a:bodyPr/>
          <a:lstStyle/>
          <a:p>
            <a:fld id="{DF0E258F-04D6-46E9-8B77-0866F5CD991D}" type="slidenum">
              <a:rPr lang="id-ID" smtClean="0"/>
              <a:t>‹#›</a:t>
            </a:fld>
            <a:endParaRPr lang="id-ID"/>
          </a:p>
        </p:txBody>
      </p:sp>
    </p:spTree>
    <p:extLst>
      <p:ext uri="{BB962C8B-B14F-4D97-AF65-F5344CB8AC3E}">
        <p14:creationId xmlns:p14="http://schemas.microsoft.com/office/powerpoint/2010/main" val="4135206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ED2A6D-8290-4243-8749-4E4B7A9067CA}" type="datetime1">
              <a:rPr lang="id-ID" smtClean="0"/>
              <a:t>03/07/2019</a:t>
            </a:fld>
            <a:endParaRPr lang="id-ID"/>
          </a:p>
        </p:txBody>
      </p:sp>
      <p:sp>
        <p:nvSpPr>
          <p:cNvPr id="6" name="Footer Placeholder 5"/>
          <p:cNvSpPr>
            <a:spLocks noGrp="1"/>
          </p:cNvSpPr>
          <p:nvPr>
            <p:ph type="ftr" sz="quarter" idx="11"/>
          </p:nvPr>
        </p:nvSpPr>
        <p:spPr/>
        <p:txBody>
          <a:bodyPr/>
          <a:lstStyle/>
          <a:p>
            <a:r>
              <a:rPr lang="id-ID" smtClean="0"/>
              <a:t>Konsep Teknologi Cloud &amp; Virtualisasi</a:t>
            </a:r>
            <a:endParaRPr lang="id-ID"/>
          </a:p>
        </p:txBody>
      </p:sp>
      <p:sp>
        <p:nvSpPr>
          <p:cNvPr id="7" name="Slide Number Placeholder 6"/>
          <p:cNvSpPr>
            <a:spLocks noGrp="1"/>
          </p:cNvSpPr>
          <p:nvPr>
            <p:ph type="sldNum" sz="quarter" idx="12"/>
          </p:nvPr>
        </p:nvSpPr>
        <p:spPr/>
        <p:txBody>
          <a:bodyPr/>
          <a:lstStyle/>
          <a:p>
            <a:fld id="{DF0E258F-04D6-46E9-8B77-0866F5CD991D}" type="slidenum">
              <a:rPr lang="id-ID" smtClean="0"/>
              <a:t>‹#›</a:t>
            </a:fld>
            <a:endParaRPr lang="id-ID"/>
          </a:p>
        </p:txBody>
      </p:sp>
    </p:spTree>
    <p:extLst>
      <p:ext uri="{BB962C8B-B14F-4D97-AF65-F5344CB8AC3E}">
        <p14:creationId xmlns:p14="http://schemas.microsoft.com/office/powerpoint/2010/main" val="2795775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829C22C-98C4-4559-903A-7E5E00AE858D}" type="datetime1">
              <a:rPr lang="id-ID" smtClean="0"/>
              <a:t>03/07/2019</a:t>
            </a:fld>
            <a:endParaRPr lang="id-ID"/>
          </a:p>
        </p:txBody>
      </p:sp>
      <p:sp>
        <p:nvSpPr>
          <p:cNvPr id="5" name="Footer Placeholder 4"/>
          <p:cNvSpPr>
            <a:spLocks noGrp="1"/>
          </p:cNvSpPr>
          <p:nvPr>
            <p:ph type="ftr" sz="quarter" idx="11"/>
          </p:nvPr>
        </p:nvSpPr>
        <p:spPr/>
        <p:txBody>
          <a:bodyPr/>
          <a:lstStyle/>
          <a:p>
            <a:r>
              <a:rPr lang="id-ID" smtClean="0"/>
              <a:t>Konsep Teknologi Cloud &amp; Virtualisasi</a:t>
            </a:r>
            <a:endParaRPr lang="id-ID"/>
          </a:p>
        </p:txBody>
      </p:sp>
      <p:sp>
        <p:nvSpPr>
          <p:cNvPr id="6" name="Slide Number Placeholder 5"/>
          <p:cNvSpPr>
            <a:spLocks noGrp="1"/>
          </p:cNvSpPr>
          <p:nvPr>
            <p:ph type="sldNum" sz="quarter" idx="12"/>
          </p:nvPr>
        </p:nvSpPr>
        <p:spPr/>
        <p:txBody>
          <a:bodyPr/>
          <a:lstStyle/>
          <a:p>
            <a:fld id="{DF0E258F-04D6-46E9-8B77-0866F5CD991D}" type="slidenum">
              <a:rPr lang="id-ID" smtClean="0"/>
              <a:t>‹#›</a:t>
            </a:fld>
            <a:endParaRPr lang="id-ID"/>
          </a:p>
        </p:txBody>
      </p:sp>
    </p:spTree>
    <p:extLst>
      <p:ext uri="{BB962C8B-B14F-4D97-AF65-F5344CB8AC3E}">
        <p14:creationId xmlns:p14="http://schemas.microsoft.com/office/powerpoint/2010/main" val="15215183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FA8AFC0-C46F-4288-81C8-09C5942BF992}" type="datetime1">
              <a:rPr lang="id-ID" smtClean="0"/>
              <a:t>03/07/2019</a:t>
            </a:fld>
            <a:endParaRPr lang="id-ID"/>
          </a:p>
        </p:txBody>
      </p:sp>
      <p:sp>
        <p:nvSpPr>
          <p:cNvPr id="5" name="Footer Placeholder 4"/>
          <p:cNvSpPr>
            <a:spLocks noGrp="1"/>
          </p:cNvSpPr>
          <p:nvPr>
            <p:ph type="ftr" sz="quarter" idx="11"/>
          </p:nvPr>
        </p:nvSpPr>
        <p:spPr/>
        <p:txBody>
          <a:bodyPr/>
          <a:lstStyle/>
          <a:p>
            <a:r>
              <a:rPr lang="id-ID" smtClean="0"/>
              <a:t>Konsep Teknologi Cloud &amp; Virtualisasi</a:t>
            </a:r>
            <a:endParaRPr lang="id-ID"/>
          </a:p>
        </p:txBody>
      </p:sp>
      <p:sp>
        <p:nvSpPr>
          <p:cNvPr id="6" name="Slide Number Placeholder 5"/>
          <p:cNvSpPr>
            <a:spLocks noGrp="1"/>
          </p:cNvSpPr>
          <p:nvPr>
            <p:ph type="sldNum" sz="quarter" idx="12"/>
          </p:nvPr>
        </p:nvSpPr>
        <p:spPr/>
        <p:txBody>
          <a:bodyPr/>
          <a:lstStyle/>
          <a:p>
            <a:fld id="{DF0E258F-04D6-46E9-8B77-0866F5CD991D}" type="slidenum">
              <a:rPr lang="id-ID" smtClean="0"/>
              <a:t>‹#›</a:t>
            </a:fld>
            <a:endParaRPr lang="id-ID"/>
          </a:p>
        </p:txBody>
      </p:sp>
    </p:spTree>
    <p:extLst>
      <p:ext uri="{BB962C8B-B14F-4D97-AF65-F5344CB8AC3E}">
        <p14:creationId xmlns:p14="http://schemas.microsoft.com/office/powerpoint/2010/main" val="656585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2337" y="406484"/>
            <a:ext cx="7347283" cy="854074"/>
          </a:xfrm>
        </p:spPr>
        <p:txBody>
          <a:bodyPr/>
          <a:lstStyle>
            <a:lvl1pPr algn="ctr">
              <a:defRPr>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184897" y="1451811"/>
            <a:ext cx="8814723" cy="47244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184897" y="6424196"/>
            <a:ext cx="1467440" cy="365125"/>
          </a:xfrm>
        </p:spPr>
        <p:txBody>
          <a:bodyPr/>
          <a:lstStyle/>
          <a:p>
            <a:fld id="{7F133E4B-E45B-4AD5-8F19-F62A205E3716}" type="datetime1">
              <a:rPr lang="id-ID" smtClean="0"/>
              <a:t>03/07/2019</a:t>
            </a:fld>
            <a:endParaRPr lang="id-ID" dirty="0"/>
          </a:p>
        </p:txBody>
      </p:sp>
      <p:sp>
        <p:nvSpPr>
          <p:cNvPr id="5" name="Footer Placeholder 4"/>
          <p:cNvSpPr>
            <a:spLocks noGrp="1"/>
          </p:cNvSpPr>
          <p:nvPr>
            <p:ph type="ftr" sz="quarter" idx="11"/>
          </p:nvPr>
        </p:nvSpPr>
        <p:spPr>
          <a:xfrm>
            <a:off x="2354385" y="6423529"/>
            <a:ext cx="4475746" cy="365125"/>
          </a:xfrm>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a:xfrm>
            <a:off x="8093242" y="6249152"/>
            <a:ext cx="906378" cy="544513"/>
          </a:xfrm>
        </p:spPr>
        <p:txBody>
          <a:bodyPr/>
          <a:lstStyle>
            <a:lvl1pPr>
              <a:defRPr>
                <a:solidFill>
                  <a:schemeClr val="bg1"/>
                </a:solidFill>
              </a:defRPr>
            </a:lvl1pPr>
          </a:lstStyle>
          <a:p>
            <a:fld id="{DF0E258F-04D6-46E9-8B77-0866F5CD991D}" type="slidenum">
              <a:rPr lang="id-ID" smtClean="0"/>
              <a:pPr/>
              <a:t>‹#›</a:t>
            </a:fld>
            <a:endParaRPr lang="id-ID" dirty="0"/>
          </a:p>
        </p:txBody>
      </p:sp>
    </p:spTree>
    <p:extLst>
      <p:ext uri="{BB962C8B-B14F-4D97-AF65-F5344CB8AC3E}">
        <p14:creationId xmlns:p14="http://schemas.microsoft.com/office/powerpoint/2010/main" val="318297231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21843" y="2948156"/>
            <a:ext cx="6184483" cy="1315453"/>
          </a:xfrm>
          <a:noFill/>
        </p:spPr>
        <p:txBody>
          <a:bodyPr anchor="ctr">
            <a:normAutofit/>
          </a:bodyPr>
          <a:lstStyle>
            <a:lvl1pPr algn="l">
              <a:lnSpc>
                <a:spcPct val="100000"/>
              </a:lnSpc>
              <a:defRPr sz="4000" baseline="0">
                <a:solidFill>
                  <a:schemeClr val="bg2">
                    <a:lumMod val="25000"/>
                  </a:schemeClr>
                </a:solidFill>
              </a:defRPr>
            </a:lvl1pPr>
          </a:lstStyle>
          <a:p>
            <a:r>
              <a:rPr lang="id-ID" dirty="0" smtClean="0"/>
              <a:t>Judul Section / Bagian Klik Disini</a:t>
            </a:r>
            <a:endParaRPr lang="en-US" dirty="0"/>
          </a:p>
        </p:txBody>
      </p:sp>
      <p:sp>
        <p:nvSpPr>
          <p:cNvPr id="3" name="Text Placeholder 2"/>
          <p:cNvSpPr>
            <a:spLocks noGrp="1"/>
          </p:cNvSpPr>
          <p:nvPr>
            <p:ph type="body" idx="1" hasCustomPrompt="1"/>
          </p:nvPr>
        </p:nvSpPr>
        <p:spPr>
          <a:xfrm>
            <a:off x="2317581" y="2534653"/>
            <a:ext cx="6188745" cy="300078"/>
          </a:xfrm>
          <a:noFill/>
        </p:spPr>
        <p:txBody>
          <a:bodyPr anchor="ctr">
            <a:normAutofit/>
          </a:bodyPr>
          <a:lstStyle>
            <a:lvl1pPr marL="0" indent="0">
              <a:buNone/>
              <a:defRPr sz="1800" baseline="0">
                <a:solidFill>
                  <a:schemeClr val="bg2">
                    <a:lumMod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d-ID" dirty="0" smtClean="0"/>
              <a:t>Bagian berapa</a:t>
            </a:r>
            <a:endParaRPr lang="en-US" dirty="0" smtClean="0"/>
          </a:p>
        </p:txBody>
      </p:sp>
      <p:sp>
        <p:nvSpPr>
          <p:cNvPr id="4" name="Date Placeholder 3"/>
          <p:cNvSpPr>
            <a:spLocks noGrp="1"/>
          </p:cNvSpPr>
          <p:nvPr>
            <p:ph type="dt" sz="half" idx="10"/>
          </p:nvPr>
        </p:nvSpPr>
        <p:spPr/>
        <p:txBody>
          <a:bodyPr/>
          <a:lstStyle/>
          <a:p>
            <a:fld id="{56D90E27-B2E2-41B8-A559-0C1FCD2FE95A}" type="datetime1">
              <a:rPr lang="id-ID" smtClean="0"/>
              <a:t>03/07/2019</a:t>
            </a:fld>
            <a:endParaRPr lang="id-ID"/>
          </a:p>
        </p:txBody>
      </p:sp>
      <p:sp>
        <p:nvSpPr>
          <p:cNvPr id="5" name="Footer Placeholder 4"/>
          <p:cNvSpPr>
            <a:spLocks noGrp="1"/>
          </p:cNvSpPr>
          <p:nvPr>
            <p:ph type="ftr" sz="quarter" idx="11"/>
          </p:nvPr>
        </p:nvSpPr>
        <p:spPr/>
        <p:txBody>
          <a:bodyPr/>
          <a:lstStyle/>
          <a:p>
            <a:r>
              <a:rPr lang="id-ID" smtClean="0"/>
              <a:t>Konsep Teknologi Cloud &amp; Virtualisasi</a:t>
            </a:r>
            <a:endParaRPr lang="id-ID"/>
          </a:p>
        </p:txBody>
      </p:sp>
      <p:sp>
        <p:nvSpPr>
          <p:cNvPr id="6" name="Slide Number Placeholder 5"/>
          <p:cNvSpPr>
            <a:spLocks noGrp="1"/>
          </p:cNvSpPr>
          <p:nvPr>
            <p:ph type="sldNum" sz="quarter" idx="12"/>
          </p:nvPr>
        </p:nvSpPr>
        <p:spPr/>
        <p:txBody>
          <a:bodyPr/>
          <a:lstStyle/>
          <a:p>
            <a:fld id="{DF0E258F-04D6-46E9-8B77-0866F5CD991D}" type="slidenum">
              <a:rPr lang="id-ID" smtClean="0"/>
              <a:t>‹#›</a:t>
            </a:fld>
            <a:endParaRPr lang="id-ID"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9719" y="2582779"/>
            <a:ext cx="1471628" cy="1640725"/>
          </a:xfrm>
          <a:prstGeom prst="rect">
            <a:avLst/>
          </a:prstGeom>
        </p:spPr>
      </p:pic>
    </p:spTree>
    <p:extLst>
      <p:ext uri="{BB962C8B-B14F-4D97-AF65-F5344CB8AC3E}">
        <p14:creationId xmlns:p14="http://schemas.microsoft.com/office/powerpoint/2010/main" val="230952132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84898" y="1427747"/>
            <a:ext cx="4329952" cy="4749216"/>
          </a:xfrm>
        </p:spPr>
        <p:txBody>
          <a:bodyPr anchor="ct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29150" y="1427747"/>
            <a:ext cx="4378492" cy="4749216"/>
          </a:xfrm>
        </p:spPr>
        <p:txBody>
          <a:bodyPr anchor="ct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B3AC7E89-C155-4EDE-9F19-8DB63C6069CD}" type="datetime1">
              <a:rPr lang="id-ID" smtClean="0"/>
              <a:t>03/07/2019</a:t>
            </a:fld>
            <a:endParaRPr lang="id-ID"/>
          </a:p>
        </p:txBody>
      </p:sp>
      <p:sp>
        <p:nvSpPr>
          <p:cNvPr id="6" name="Footer Placeholder 5"/>
          <p:cNvSpPr>
            <a:spLocks noGrp="1"/>
          </p:cNvSpPr>
          <p:nvPr>
            <p:ph type="ftr" sz="quarter" idx="11"/>
          </p:nvPr>
        </p:nvSpPr>
        <p:spPr/>
        <p:txBody>
          <a:bodyPr/>
          <a:lstStyle/>
          <a:p>
            <a:r>
              <a:rPr lang="id-ID" smtClean="0"/>
              <a:t>Konsep Teknologi Cloud &amp; Virtualisasi</a:t>
            </a:r>
            <a:endParaRPr lang="id-ID"/>
          </a:p>
        </p:txBody>
      </p:sp>
      <p:sp>
        <p:nvSpPr>
          <p:cNvPr id="7" name="Slide Number Placeholder 6"/>
          <p:cNvSpPr>
            <a:spLocks noGrp="1"/>
          </p:cNvSpPr>
          <p:nvPr>
            <p:ph type="sldNum" sz="quarter" idx="12"/>
          </p:nvPr>
        </p:nvSpPr>
        <p:spPr/>
        <p:txBody>
          <a:bodyPr/>
          <a:lstStyle/>
          <a:p>
            <a:fld id="{DF0E258F-04D6-46E9-8B77-0866F5CD991D}" type="slidenum">
              <a:rPr lang="id-ID" smtClean="0"/>
              <a:t>‹#›</a:t>
            </a:fld>
            <a:endParaRPr lang="id-ID"/>
          </a:p>
        </p:txBody>
      </p:sp>
    </p:spTree>
    <p:extLst>
      <p:ext uri="{BB962C8B-B14F-4D97-AF65-F5344CB8AC3E}">
        <p14:creationId xmlns:p14="http://schemas.microsoft.com/office/powerpoint/2010/main" val="221992987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nippet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3"/>
          <p:cNvSpPr>
            <a:spLocks noGrp="1"/>
          </p:cNvSpPr>
          <p:nvPr>
            <p:ph sz="half" idx="2"/>
          </p:nvPr>
        </p:nvSpPr>
        <p:spPr>
          <a:xfrm>
            <a:off x="5486400" y="1427747"/>
            <a:ext cx="3521242" cy="4749216"/>
          </a:xfrm>
        </p:spPr>
        <p:txBody>
          <a:bodyPr anchor="ctr">
            <a:normAutofit/>
          </a:bodyPr>
          <a:lstStyle>
            <a:lvl1pPr>
              <a:defRPr sz="1600"/>
            </a:lvl1pPr>
            <a:lvl2pPr>
              <a:defRPr sz="1400"/>
            </a:lvl2pPr>
            <a:lvl3pPr>
              <a:defRPr sz="12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ABCC4B00-CC6C-474E-A453-84D9F8FD9B11}" type="datetime1">
              <a:rPr lang="id-ID" smtClean="0"/>
              <a:t>03/07/2019</a:t>
            </a:fld>
            <a:endParaRPr lang="id-ID"/>
          </a:p>
        </p:txBody>
      </p:sp>
      <p:sp>
        <p:nvSpPr>
          <p:cNvPr id="6" name="Footer Placeholder 5"/>
          <p:cNvSpPr>
            <a:spLocks noGrp="1"/>
          </p:cNvSpPr>
          <p:nvPr>
            <p:ph type="ftr" sz="quarter" idx="11"/>
          </p:nvPr>
        </p:nvSpPr>
        <p:spPr/>
        <p:txBody>
          <a:bodyPr/>
          <a:lstStyle/>
          <a:p>
            <a:r>
              <a:rPr lang="id-ID" smtClean="0"/>
              <a:t>Konsep Teknologi Cloud &amp; Virtualisasi</a:t>
            </a:r>
            <a:endParaRPr lang="id-ID"/>
          </a:p>
        </p:txBody>
      </p:sp>
      <p:sp>
        <p:nvSpPr>
          <p:cNvPr id="7" name="Slide Number Placeholder 6"/>
          <p:cNvSpPr>
            <a:spLocks noGrp="1"/>
          </p:cNvSpPr>
          <p:nvPr>
            <p:ph type="sldNum" sz="quarter" idx="12"/>
          </p:nvPr>
        </p:nvSpPr>
        <p:spPr/>
        <p:txBody>
          <a:bodyPr/>
          <a:lstStyle/>
          <a:p>
            <a:fld id="{DF0E258F-04D6-46E9-8B77-0866F5CD991D}" type="slidenum">
              <a:rPr lang="id-ID" smtClean="0"/>
              <a:t>‹#›</a:t>
            </a:fld>
            <a:endParaRPr lang="id-ID"/>
          </a:p>
        </p:txBody>
      </p:sp>
      <p:sp>
        <p:nvSpPr>
          <p:cNvPr id="9" name="Text Placeholder 8"/>
          <p:cNvSpPr>
            <a:spLocks noGrp="1"/>
          </p:cNvSpPr>
          <p:nvPr>
            <p:ph type="body" sz="quarter" idx="13"/>
          </p:nvPr>
        </p:nvSpPr>
        <p:spPr>
          <a:xfrm>
            <a:off x="184898" y="1427747"/>
            <a:ext cx="5197228" cy="4749216"/>
          </a:xfrm>
          <a:ln>
            <a:solidFill>
              <a:schemeClr val="tx1"/>
            </a:solidFill>
            <a:prstDash val="lgDash"/>
          </a:ln>
        </p:spPr>
        <p:txBody>
          <a:bodyPr anchor="ctr">
            <a:normAutofit/>
          </a:bodyPr>
          <a:lstStyle>
            <a:lvl1pPr marL="88900" indent="0">
              <a:buNone/>
              <a:defRPr sz="1100" b="1">
                <a:solidFill>
                  <a:schemeClr val="tx1"/>
                </a:solidFill>
                <a:latin typeface="Courier New" panose="02070309020205020404" pitchFamily="49" charset="0"/>
                <a:cs typeface="Courier New" panose="02070309020205020404" pitchFamily="49" charset="0"/>
              </a:defRPr>
            </a:lvl1pPr>
          </a:lstStyle>
          <a:p>
            <a:pPr lvl="0"/>
            <a:endParaRPr lang="id-ID" dirty="0"/>
          </a:p>
        </p:txBody>
      </p:sp>
    </p:spTree>
    <p:extLst>
      <p:ext uri="{BB962C8B-B14F-4D97-AF65-F5344CB8AC3E}">
        <p14:creationId xmlns:p14="http://schemas.microsoft.com/office/powerpoint/2010/main" val="243788642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4898" y="1427747"/>
            <a:ext cx="4313284" cy="846472"/>
          </a:xfrm>
        </p:spPr>
        <p:txBody>
          <a:bodyPr anchor="ctr"/>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184898" y="2274219"/>
            <a:ext cx="4313284" cy="391544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29150" y="1427747"/>
            <a:ext cx="4378492" cy="846472"/>
          </a:xfrm>
        </p:spPr>
        <p:txBody>
          <a:bodyPr anchor="ctr"/>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29150" y="2274219"/>
            <a:ext cx="4378492" cy="391544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618A9BC0-7152-4EA2-93C4-0043034C6B2C}" type="datetime1">
              <a:rPr lang="id-ID" smtClean="0"/>
              <a:t>03/07/2019</a:t>
            </a:fld>
            <a:endParaRPr lang="id-ID"/>
          </a:p>
        </p:txBody>
      </p:sp>
      <p:sp>
        <p:nvSpPr>
          <p:cNvPr id="8" name="Footer Placeholder 7"/>
          <p:cNvSpPr>
            <a:spLocks noGrp="1"/>
          </p:cNvSpPr>
          <p:nvPr>
            <p:ph type="ftr" sz="quarter" idx="11"/>
          </p:nvPr>
        </p:nvSpPr>
        <p:spPr/>
        <p:txBody>
          <a:bodyPr/>
          <a:lstStyle/>
          <a:p>
            <a:r>
              <a:rPr lang="id-ID" smtClean="0"/>
              <a:t>Konsep Teknologi Cloud &amp; Virtualisasi</a:t>
            </a:r>
            <a:endParaRPr lang="id-ID"/>
          </a:p>
        </p:txBody>
      </p:sp>
      <p:sp>
        <p:nvSpPr>
          <p:cNvPr id="9" name="Slide Number Placeholder 8"/>
          <p:cNvSpPr>
            <a:spLocks noGrp="1"/>
          </p:cNvSpPr>
          <p:nvPr>
            <p:ph type="sldNum" sz="quarter" idx="12"/>
          </p:nvPr>
        </p:nvSpPr>
        <p:spPr/>
        <p:txBody>
          <a:bodyPr/>
          <a:lstStyle/>
          <a:p>
            <a:fld id="{DF0E258F-04D6-46E9-8B77-0866F5CD991D}" type="slidenum">
              <a:rPr lang="id-ID" smtClean="0"/>
              <a:t>‹#›</a:t>
            </a:fld>
            <a:endParaRPr lang="id-ID"/>
          </a:p>
        </p:txBody>
      </p:sp>
      <p:sp>
        <p:nvSpPr>
          <p:cNvPr id="11" name="Title 1"/>
          <p:cNvSpPr>
            <a:spLocks noGrp="1"/>
          </p:cNvSpPr>
          <p:nvPr>
            <p:ph type="title"/>
          </p:nvPr>
        </p:nvSpPr>
        <p:spPr>
          <a:xfrm>
            <a:off x="1652338" y="412469"/>
            <a:ext cx="7355304" cy="842804"/>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306004850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5128D0C4-40B0-4636-8726-C63905219AD1}" type="datetime1">
              <a:rPr lang="id-ID" smtClean="0"/>
              <a:t>03/07/2019</a:t>
            </a:fld>
            <a:endParaRPr lang="id-ID"/>
          </a:p>
        </p:txBody>
      </p:sp>
      <p:sp>
        <p:nvSpPr>
          <p:cNvPr id="4" name="Footer Placeholder 3"/>
          <p:cNvSpPr>
            <a:spLocks noGrp="1"/>
          </p:cNvSpPr>
          <p:nvPr>
            <p:ph type="ftr" sz="quarter" idx="11"/>
          </p:nvPr>
        </p:nvSpPr>
        <p:spPr/>
        <p:txBody>
          <a:bodyPr/>
          <a:lstStyle/>
          <a:p>
            <a:r>
              <a:rPr lang="id-ID" smtClean="0"/>
              <a:t>Konsep Teknologi Cloud &amp; Virtualisasi</a:t>
            </a:r>
            <a:endParaRPr lang="id-ID"/>
          </a:p>
        </p:txBody>
      </p:sp>
      <p:sp>
        <p:nvSpPr>
          <p:cNvPr id="5" name="Slide Number Placeholder 4"/>
          <p:cNvSpPr>
            <a:spLocks noGrp="1"/>
          </p:cNvSpPr>
          <p:nvPr>
            <p:ph type="sldNum" sz="quarter" idx="12"/>
          </p:nvPr>
        </p:nvSpPr>
        <p:spPr/>
        <p:txBody>
          <a:bodyPr/>
          <a:lstStyle/>
          <a:p>
            <a:fld id="{DF0E258F-04D6-46E9-8B77-0866F5CD991D}" type="slidenum">
              <a:rPr lang="id-ID" smtClean="0"/>
              <a:t>‹#›</a:t>
            </a:fld>
            <a:endParaRPr lang="id-ID"/>
          </a:p>
        </p:txBody>
      </p:sp>
    </p:spTree>
    <p:extLst>
      <p:ext uri="{BB962C8B-B14F-4D97-AF65-F5344CB8AC3E}">
        <p14:creationId xmlns:p14="http://schemas.microsoft.com/office/powerpoint/2010/main" val="353713698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with Titl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0986C9-0F88-451B-871C-E8CDE5CF5AD4}" type="datetime1">
              <a:rPr lang="id-ID" smtClean="0"/>
              <a:t>03/07/2019</a:t>
            </a:fld>
            <a:endParaRPr lang="id-ID"/>
          </a:p>
        </p:txBody>
      </p:sp>
      <p:sp>
        <p:nvSpPr>
          <p:cNvPr id="3" name="Footer Placeholder 2"/>
          <p:cNvSpPr>
            <a:spLocks noGrp="1"/>
          </p:cNvSpPr>
          <p:nvPr>
            <p:ph type="ftr" sz="quarter" idx="11"/>
          </p:nvPr>
        </p:nvSpPr>
        <p:spPr/>
        <p:txBody>
          <a:bodyPr/>
          <a:lstStyle/>
          <a:p>
            <a:r>
              <a:rPr lang="id-ID" smtClean="0"/>
              <a:t>Konsep Teknologi Cloud &amp; Virtualisasi</a:t>
            </a:r>
            <a:endParaRPr lang="id-ID"/>
          </a:p>
        </p:txBody>
      </p:sp>
      <p:sp>
        <p:nvSpPr>
          <p:cNvPr id="4" name="Slide Number Placeholder 3"/>
          <p:cNvSpPr>
            <a:spLocks noGrp="1"/>
          </p:cNvSpPr>
          <p:nvPr>
            <p:ph type="sldNum" sz="quarter" idx="12"/>
          </p:nvPr>
        </p:nvSpPr>
        <p:spPr/>
        <p:txBody>
          <a:bodyPr/>
          <a:lstStyle/>
          <a:p>
            <a:fld id="{DF0E258F-04D6-46E9-8B77-0866F5CD991D}" type="slidenum">
              <a:rPr lang="id-ID" smtClean="0"/>
              <a:t>‹#›</a:t>
            </a:fld>
            <a:endParaRPr lang="id-ID"/>
          </a:p>
        </p:txBody>
      </p:sp>
      <p:sp>
        <p:nvSpPr>
          <p:cNvPr id="5" name="Picture Placeholder 11"/>
          <p:cNvSpPr>
            <a:spLocks noGrp="1"/>
          </p:cNvSpPr>
          <p:nvPr>
            <p:ph type="pic" sz="quarter" idx="13"/>
          </p:nvPr>
        </p:nvSpPr>
        <p:spPr>
          <a:xfrm>
            <a:off x="184897" y="1556084"/>
            <a:ext cx="8822577" cy="4122821"/>
          </a:xfrm>
        </p:spPr>
        <p:txBody>
          <a:bodyPr/>
          <a:lstStyle/>
          <a:p>
            <a:endParaRPr lang="id-ID" dirty="0"/>
          </a:p>
        </p:txBody>
      </p:sp>
      <p:sp>
        <p:nvSpPr>
          <p:cNvPr id="8" name="Title 1"/>
          <p:cNvSpPr>
            <a:spLocks noGrp="1"/>
          </p:cNvSpPr>
          <p:nvPr>
            <p:ph type="title"/>
          </p:nvPr>
        </p:nvSpPr>
        <p:spPr>
          <a:xfrm>
            <a:off x="2703094" y="412469"/>
            <a:ext cx="6304548" cy="842804"/>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26432436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Date Placeholder 1"/>
          <p:cNvSpPr>
            <a:spLocks noGrp="1"/>
          </p:cNvSpPr>
          <p:nvPr>
            <p:ph type="dt" sz="half" idx="10"/>
          </p:nvPr>
        </p:nvSpPr>
        <p:spPr/>
        <p:txBody>
          <a:bodyPr/>
          <a:lstStyle/>
          <a:p>
            <a:fld id="{9A034874-C615-4A42-B473-699468EF5280}" type="datetime1">
              <a:rPr lang="id-ID" smtClean="0"/>
              <a:t>03/07/2019</a:t>
            </a:fld>
            <a:endParaRPr lang="id-ID"/>
          </a:p>
        </p:txBody>
      </p:sp>
      <p:sp>
        <p:nvSpPr>
          <p:cNvPr id="3" name="Footer Placeholder 2"/>
          <p:cNvSpPr>
            <a:spLocks noGrp="1"/>
          </p:cNvSpPr>
          <p:nvPr>
            <p:ph type="ftr" sz="quarter" idx="11"/>
          </p:nvPr>
        </p:nvSpPr>
        <p:spPr>
          <a:xfrm>
            <a:off x="2362034" y="6420518"/>
            <a:ext cx="4475746" cy="365125"/>
          </a:xfrm>
        </p:spPr>
        <p:txBody>
          <a:bodyPr/>
          <a:lstStyle/>
          <a:p>
            <a:r>
              <a:rPr lang="id-ID" smtClean="0"/>
              <a:t>Konsep Teknologi Cloud &amp; Virtualisasi</a:t>
            </a:r>
            <a:endParaRPr lang="id-ID" dirty="0"/>
          </a:p>
        </p:txBody>
      </p:sp>
      <p:sp>
        <p:nvSpPr>
          <p:cNvPr id="4" name="Slide Number Placeholder 3"/>
          <p:cNvSpPr>
            <a:spLocks noGrp="1"/>
          </p:cNvSpPr>
          <p:nvPr>
            <p:ph type="sldNum" sz="quarter" idx="12"/>
          </p:nvPr>
        </p:nvSpPr>
        <p:spPr>
          <a:xfrm>
            <a:off x="8093243" y="6420519"/>
            <a:ext cx="914400" cy="365125"/>
          </a:xfrm>
        </p:spPr>
        <p:txBody>
          <a:bodyPr/>
          <a:lstStyle>
            <a:lvl1pPr>
              <a:defRPr sz="1050">
                <a:solidFill>
                  <a:schemeClr val="tx1">
                    <a:lumMod val="65000"/>
                    <a:lumOff val="35000"/>
                  </a:schemeClr>
                </a:solidFill>
              </a:defRPr>
            </a:lvl1pPr>
          </a:lstStyle>
          <a:p>
            <a:fld id="{DF0E258F-04D6-46E9-8B77-0866F5CD991D}" type="slidenum">
              <a:rPr lang="id-ID" smtClean="0"/>
              <a:pPr/>
              <a:t>‹#›</a:t>
            </a:fld>
            <a:endParaRPr lang="id-ID" dirty="0"/>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l="7013" r="7281" b="22399"/>
          <a:stretch/>
        </p:blipFill>
        <p:spPr>
          <a:xfrm>
            <a:off x="508617" y="121182"/>
            <a:ext cx="363863" cy="34344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42762" y="113994"/>
            <a:ext cx="806818" cy="350634"/>
          </a:xfrm>
          <a:prstGeom prst="rect">
            <a:avLst/>
          </a:prstGeom>
        </p:spPr>
      </p:pic>
      <p:pic>
        <p:nvPicPr>
          <p:cNvPr id="8" name="Picture 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4113" y="121182"/>
            <a:ext cx="333345" cy="343446"/>
          </a:xfrm>
          <a:prstGeom prst="rect">
            <a:avLst/>
          </a:prstGeom>
        </p:spPr>
      </p:pic>
      <p:sp>
        <p:nvSpPr>
          <p:cNvPr id="12" name="Picture Placeholder 11"/>
          <p:cNvSpPr>
            <a:spLocks noGrp="1"/>
          </p:cNvSpPr>
          <p:nvPr>
            <p:ph type="pic" sz="quarter" idx="13"/>
          </p:nvPr>
        </p:nvSpPr>
        <p:spPr>
          <a:xfrm>
            <a:off x="184897" y="585809"/>
            <a:ext cx="8822577" cy="5762353"/>
          </a:xfrm>
        </p:spPr>
        <p:txBody>
          <a:bodyPr/>
          <a:lstStyle/>
          <a:p>
            <a:endParaRPr lang="id-ID" dirty="0"/>
          </a:p>
        </p:txBody>
      </p:sp>
      <p:sp>
        <p:nvSpPr>
          <p:cNvPr id="13" name="TextBox 12"/>
          <p:cNvSpPr txBox="1"/>
          <p:nvPr userDrawn="1"/>
        </p:nvSpPr>
        <p:spPr>
          <a:xfrm>
            <a:off x="3916279" y="45113"/>
            <a:ext cx="5091363" cy="230832"/>
          </a:xfrm>
          <a:prstGeom prst="rect">
            <a:avLst/>
          </a:prstGeom>
          <a:noFill/>
        </p:spPr>
        <p:txBody>
          <a:bodyPr wrap="square" rtlCol="0">
            <a:spAutoFit/>
          </a:bodyPr>
          <a:lstStyle/>
          <a:p>
            <a:pPr algn="r"/>
            <a:r>
              <a:rPr lang="id-ID" sz="900" dirty="0" smtClean="0">
                <a:solidFill>
                  <a:schemeClr val="bg2">
                    <a:lumMod val="25000"/>
                  </a:schemeClr>
                </a:solidFill>
                <a:latin typeface="Segoe UI Light" panose="020B0502040204020203" pitchFamily="34" charset="0"/>
                <a:cs typeface="Segoe UI Light" panose="020B0502040204020203" pitchFamily="34" charset="0"/>
              </a:rPr>
              <a:t>Program Fresh</a:t>
            </a:r>
            <a:r>
              <a:rPr lang="id-ID" sz="900" baseline="0" dirty="0" smtClean="0">
                <a:solidFill>
                  <a:schemeClr val="bg2">
                    <a:lumMod val="25000"/>
                  </a:schemeClr>
                </a:solidFill>
                <a:latin typeface="Segoe UI Light" panose="020B0502040204020203" pitchFamily="34" charset="0"/>
                <a:cs typeface="Segoe UI Light" panose="020B0502040204020203" pitchFamily="34" charset="0"/>
              </a:rPr>
              <a:t> Graduate Academy Digital Talent Scholarship 2019 | Machine Learning</a:t>
            </a:r>
            <a:endParaRPr lang="id-ID" sz="900" dirty="0">
              <a:solidFill>
                <a:schemeClr val="bg2">
                  <a:lumMod val="25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0788590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Footer Placeholder 4"/>
          <p:cNvSpPr>
            <a:spLocks noGrp="1"/>
          </p:cNvSpPr>
          <p:nvPr>
            <p:ph type="ftr" sz="quarter" idx="3"/>
          </p:nvPr>
        </p:nvSpPr>
        <p:spPr>
          <a:xfrm>
            <a:off x="2334127" y="6420519"/>
            <a:ext cx="4475746" cy="365125"/>
          </a:xfrm>
          <a:prstGeom prst="rect">
            <a:avLst/>
          </a:prstGeom>
        </p:spPr>
        <p:txBody>
          <a:bodyPr vert="horz" lIns="91440" tIns="45720" rIns="91440" bIns="45720" rtlCol="0" anchor="ctr"/>
          <a:lstStyle>
            <a:lvl1pPr algn="ctr">
              <a:defRPr sz="1050">
                <a:solidFill>
                  <a:schemeClr val="tx1">
                    <a:tint val="75000"/>
                  </a:schemeClr>
                </a:solidFill>
              </a:defRPr>
            </a:lvl1pPr>
          </a:lstStyle>
          <a:p>
            <a:r>
              <a:rPr lang="id-ID" smtClean="0"/>
              <a:t>Konsep Teknologi Cloud &amp; Virtualisasi</a:t>
            </a:r>
            <a:endParaRPr lang="id-ID" dirty="0"/>
          </a:p>
        </p:txBody>
      </p:sp>
      <p:sp>
        <p:nvSpPr>
          <p:cNvPr id="2" name="Title Placeholder 1"/>
          <p:cNvSpPr>
            <a:spLocks noGrp="1"/>
          </p:cNvSpPr>
          <p:nvPr>
            <p:ph type="title"/>
          </p:nvPr>
        </p:nvSpPr>
        <p:spPr>
          <a:xfrm>
            <a:off x="1652338" y="412469"/>
            <a:ext cx="7355304" cy="842804"/>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84897" y="1459832"/>
            <a:ext cx="8822745" cy="4708943"/>
          </a:xfrm>
          <a:prstGeom prst="rect">
            <a:avLst/>
          </a:prstGeom>
        </p:spPr>
        <p:txBody>
          <a:bodyPr vert="horz" lIns="91440" tIns="45720" rIns="91440" bIns="45720" rtlCol="0" anchor="t">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184898" y="6420519"/>
            <a:ext cx="1467440" cy="365125"/>
          </a:xfrm>
          <a:prstGeom prst="rect">
            <a:avLst/>
          </a:prstGeom>
        </p:spPr>
        <p:txBody>
          <a:bodyPr vert="horz" lIns="91440" tIns="45720" rIns="91440" bIns="45720" rtlCol="0" anchor="ctr"/>
          <a:lstStyle>
            <a:lvl1pPr algn="l">
              <a:defRPr sz="1050">
                <a:solidFill>
                  <a:schemeClr val="tx1">
                    <a:tint val="75000"/>
                  </a:schemeClr>
                </a:solidFill>
              </a:defRPr>
            </a:lvl1pPr>
          </a:lstStyle>
          <a:p>
            <a:fld id="{4384B076-66B8-4934-96B9-A640B9A398A2}" type="datetime1">
              <a:rPr lang="id-ID" smtClean="0"/>
              <a:t>03/07/2019</a:t>
            </a:fld>
            <a:endParaRPr lang="id-ID" dirty="0"/>
          </a:p>
        </p:txBody>
      </p:sp>
      <p:sp>
        <p:nvSpPr>
          <p:cNvPr id="6" name="Slide Number Placeholder 5"/>
          <p:cNvSpPr>
            <a:spLocks noGrp="1"/>
          </p:cNvSpPr>
          <p:nvPr>
            <p:ph type="sldNum" sz="quarter" idx="4"/>
          </p:nvPr>
        </p:nvSpPr>
        <p:spPr>
          <a:xfrm>
            <a:off x="8093243" y="6241131"/>
            <a:ext cx="914400" cy="544513"/>
          </a:xfrm>
          <a:prstGeom prst="rect">
            <a:avLst/>
          </a:prstGeom>
        </p:spPr>
        <p:txBody>
          <a:bodyPr vert="horz" lIns="91440" tIns="45720" rIns="91440" bIns="45720" rtlCol="0" anchor="ctr"/>
          <a:lstStyle>
            <a:lvl1pPr algn="ctr">
              <a:defRPr sz="3600">
                <a:solidFill>
                  <a:schemeClr val="bg1"/>
                </a:solidFill>
              </a:defRPr>
            </a:lvl1pPr>
          </a:lstStyle>
          <a:p>
            <a:fld id="{DF0E258F-04D6-46E9-8B77-0866F5CD991D}" type="slidenum">
              <a:rPr lang="id-ID" smtClean="0"/>
              <a:pPr/>
              <a:t>‹#›</a:t>
            </a:fld>
            <a:endParaRPr lang="id-ID" dirty="0"/>
          </a:p>
        </p:txBody>
      </p:sp>
      <p:pic>
        <p:nvPicPr>
          <p:cNvPr id="10" name="Picture 9"/>
          <p:cNvPicPr>
            <a:picLocks noChangeAspect="1"/>
          </p:cNvPicPr>
          <p:nvPr userDrawn="1"/>
        </p:nvPicPr>
        <p:blipFill rotWithShape="1">
          <a:blip r:embed="rId16" cstate="print">
            <a:extLst>
              <a:ext uri="{28A0092B-C50C-407E-A947-70E740481C1C}">
                <a14:useLocalDpi xmlns:a14="http://schemas.microsoft.com/office/drawing/2010/main" val="0"/>
              </a:ext>
            </a:extLst>
          </a:blip>
          <a:srcRect l="7013" r="7281" b="22399"/>
          <a:stretch/>
        </p:blipFill>
        <p:spPr>
          <a:xfrm>
            <a:off x="609056" y="87767"/>
            <a:ext cx="408826" cy="385887"/>
          </a:xfrm>
          <a:prstGeom prst="rect">
            <a:avLst/>
          </a:prstGeom>
        </p:spPr>
      </p:pic>
      <p:pic>
        <p:nvPicPr>
          <p:cNvPr id="11" name="Picture 10"/>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11800" y="554599"/>
            <a:ext cx="806818" cy="350634"/>
          </a:xfrm>
          <a:prstGeom prst="rect">
            <a:avLst/>
          </a:prstGeom>
        </p:spPr>
      </p:pic>
      <p:pic>
        <p:nvPicPr>
          <p:cNvPr id="12" name="Picture 11"/>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30802" y="75067"/>
            <a:ext cx="385103" cy="396772"/>
          </a:xfrm>
          <a:prstGeom prst="rect">
            <a:avLst/>
          </a:prstGeom>
        </p:spPr>
      </p:pic>
      <p:sp>
        <p:nvSpPr>
          <p:cNvPr id="14" name="TextBox 13"/>
          <p:cNvSpPr txBox="1"/>
          <p:nvPr userDrawn="1"/>
        </p:nvSpPr>
        <p:spPr>
          <a:xfrm>
            <a:off x="3916279" y="45113"/>
            <a:ext cx="5091363" cy="230832"/>
          </a:xfrm>
          <a:prstGeom prst="rect">
            <a:avLst/>
          </a:prstGeom>
          <a:noFill/>
        </p:spPr>
        <p:txBody>
          <a:bodyPr wrap="square" rtlCol="0">
            <a:spAutoFit/>
          </a:bodyPr>
          <a:lstStyle/>
          <a:p>
            <a:pPr algn="r"/>
            <a:r>
              <a:rPr lang="id-ID" sz="900" dirty="0" smtClean="0">
                <a:solidFill>
                  <a:schemeClr val="bg2">
                    <a:lumMod val="25000"/>
                  </a:schemeClr>
                </a:solidFill>
                <a:latin typeface="Segoe UI Light" panose="020B0502040204020203" pitchFamily="34" charset="0"/>
                <a:cs typeface="Segoe UI Light" panose="020B0502040204020203" pitchFamily="34" charset="0"/>
              </a:rPr>
              <a:t>Program Fresh</a:t>
            </a:r>
            <a:r>
              <a:rPr lang="id-ID" sz="900" baseline="0" dirty="0" smtClean="0">
                <a:solidFill>
                  <a:schemeClr val="bg2">
                    <a:lumMod val="25000"/>
                  </a:schemeClr>
                </a:solidFill>
                <a:latin typeface="Segoe UI Light" panose="020B0502040204020203" pitchFamily="34" charset="0"/>
                <a:cs typeface="Segoe UI Light" panose="020B0502040204020203" pitchFamily="34" charset="0"/>
              </a:rPr>
              <a:t> Graduate Academy Digital Talent Scholarship 2019 | Machine Learning</a:t>
            </a:r>
            <a:endParaRPr lang="id-ID" sz="900" dirty="0">
              <a:solidFill>
                <a:schemeClr val="bg2">
                  <a:lumMod val="25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322112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73" r:id="rId5"/>
    <p:sldLayoutId id="2147483665" r:id="rId6"/>
    <p:sldLayoutId id="2147483666" r:id="rId7"/>
    <p:sldLayoutId id="2147483667" r:id="rId8"/>
    <p:sldLayoutId id="2147483672" r:id="rId9"/>
    <p:sldLayoutId id="2147483668" r:id="rId10"/>
    <p:sldLayoutId id="2147483669" r:id="rId11"/>
    <p:sldLayoutId id="2147483670" r:id="rId12"/>
    <p:sldLayoutId id="2147483671" r:id="rId13"/>
  </p:sldLayoutIdLst>
  <p:timing>
    <p:tnLst>
      <p:par>
        <p:cTn id="1" dur="indefinite" restart="never" nodeType="tmRoot"/>
      </p:par>
    </p:tnLst>
  </p:timing>
  <p:hf hdr="0"/>
  <p:txStyles>
    <p:titleStyle>
      <a:lvl1pPr algn="ctr"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bg2">
              <a:lumMod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bg2">
              <a:lumMod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14.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xmlns="" id="{1CA5F2D1-C77B-4614-B681-5858C958408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2222" r="2424"/>
          <a:stretch/>
        </p:blipFill>
        <p:spPr>
          <a:xfrm>
            <a:off x="4082473" y="0"/>
            <a:ext cx="5061527" cy="6858000"/>
          </a:xfrm>
          <a:prstGeom prst="rect">
            <a:avLst/>
          </a:prstGeom>
        </p:spPr>
      </p:pic>
      <p:pic>
        <p:nvPicPr>
          <p:cNvPr id="11" name="Picture 10">
            <a:extLst>
              <a:ext uri="{FF2B5EF4-FFF2-40B4-BE49-F238E27FC236}">
                <a16:creationId xmlns:a16="http://schemas.microsoft.com/office/drawing/2014/main" xmlns="" id="{8EA70F98-D6BF-44D5-864A-E8B8E6EA8A9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124" t="32986" r="7380" b="34416"/>
          <a:stretch/>
        </p:blipFill>
        <p:spPr>
          <a:xfrm>
            <a:off x="157316" y="5913824"/>
            <a:ext cx="1796982" cy="710441"/>
          </a:xfrm>
          <a:prstGeom prst="rect">
            <a:avLst/>
          </a:prstGeom>
        </p:spPr>
      </p:pic>
      <p:pic>
        <p:nvPicPr>
          <p:cNvPr id="21" name="Picture 20">
            <a:extLst>
              <a:ext uri="{FF2B5EF4-FFF2-40B4-BE49-F238E27FC236}">
                <a16:creationId xmlns:a16="http://schemas.microsoft.com/office/drawing/2014/main" xmlns="" id="{089B2762-C2F9-4BAC-B1EE-95539397A9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3538" y="215576"/>
            <a:ext cx="658757" cy="686745"/>
          </a:xfrm>
          <a:prstGeom prst="rect">
            <a:avLst/>
          </a:prstGeom>
        </p:spPr>
      </p:pic>
      <p:grpSp>
        <p:nvGrpSpPr>
          <p:cNvPr id="46" name="Group 45">
            <a:extLst>
              <a:ext uri="{FF2B5EF4-FFF2-40B4-BE49-F238E27FC236}">
                <a16:creationId xmlns:a16="http://schemas.microsoft.com/office/drawing/2014/main" xmlns="" id="{4B60F85D-D540-4735-B378-D7D9225FE7F3}"/>
              </a:ext>
            </a:extLst>
          </p:cNvPr>
          <p:cNvGrpSpPr/>
          <p:nvPr/>
        </p:nvGrpSpPr>
        <p:grpSpPr>
          <a:xfrm>
            <a:off x="5674242" y="6327045"/>
            <a:ext cx="2170463" cy="378419"/>
            <a:chOff x="4279782" y="5408838"/>
            <a:chExt cx="2170463" cy="378419"/>
          </a:xfrm>
        </p:grpSpPr>
        <p:pic>
          <p:nvPicPr>
            <p:cNvPr id="34" name="Picture 33">
              <a:extLst>
                <a:ext uri="{FF2B5EF4-FFF2-40B4-BE49-F238E27FC236}">
                  <a16:creationId xmlns:a16="http://schemas.microsoft.com/office/drawing/2014/main" xmlns="" id="{2CE453EB-EDB4-49CF-90BE-4F74F5C3CE5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79782" y="5490038"/>
              <a:ext cx="216020" cy="216020"/>
            </a:xfrm>
            <a:prstGeom prst="rect">
              <a:avLst/>
            </a:prstGeom>
          </p:spPr>
        </p:pic>
        <p:sp>
          <p:nvSpPr>
            <p:cNvPr id="37" name="Title 1">
              <a:extLst>
                <a:ext uri="{FF2B5EF4-FFF2-40B4-BE49-F238E27FC236}">
                  <a16:creationId xmlns:a16="http://schemas.microsoft.com/office/drawing/2014/main" xmlns="" id="{73E0DBD7-B92C-4F4C-A59F-F8EF3A4C3876}"/>
                </a:ext>
              </a:extLst>
            </p:cNvPr>
            <p:cNvSpPr txBox="1">
              <a:spLocks/>
            </p:cNvSpPr>
            <p:nvPr/>
          </p:nvSpPr>
          <p:spPr>
            <a:xfrm>
              <a:off x="4457102" y="5408838"/>
              <a:ext cx="1993143" cy="3784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400" dirty="0">
                  <a:solidFill>
                    <a:srgbClr val="4472C4">
                      <a:lumMod val="50000"/>
                    </a:srgbClr>
                  </a:solidFill>
                  <a:latin typeface="HP Simplified" panose="020B0606020204020204" pitchFamily="34" charset="0"/>
                </a:rPr>
                <a:t>digitalent.kominfo.go.id</a:t>
              </a:r>
              <a:endParaRPr lang="en-US" sz="700" dirty="0">
                <a:solidFill>
                  <a:srgbClr val="4472C4">
                    <a:lumMod val="50000"/>
                  </a:srgbClr>
                </a:solidFill>
                <a:latin typeface="HP Simplified" panose="020B0606020204020204" pitchFamily="34" charset="0"/>
              </a:endParaRPr>
            </a:p>
          </p:txBody>
        </p:sp>
      </p:grpSp>
      <p:sp>
        <p:nvSpPr>
          <p:cNvPr id="17" name="Title 1">
            <a:extLst>
              <a:ext uri="{FF2B5EF4-FFF2-40B4-BE49-F238E27FC236}">
                <a16:creationId xmlns:a16="http://schemas.microsoft.com/office/drawing/2014/main" xmlns="" id="{FE488684-4B91-45E0-AC48-E54C1020FB09}"/>
              </a:ext>
            </a:extLst>
          </p:cNvPr>
          <p:cNvSpPr txBox="1">
            <a:spLocks/>
          </p:cNvSpPr>
          <p:nvPr/>
        </p:nvSpPr>
        <p:spPr>
          <a:xfrm>
            <a:off x="288983" y="2206282"/>
            <a:ext cx="4457989" cy="26324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dirty="0">
                <a:solidFill>
                  <a:srgbClr val="4472C4">
                    <a:lumMod val="50000"/>
                  </a:srgbClr>
                </a:solidFill>
                <a:latin typeface="HP Simplified" panose="020B0606020204020204" pitchFamily="34" charset="0"/>
              </a:rPr>
              <a:t>DIGITAL TALENT SCHOLARSHIP</a:t>
            </a:r>
          </a:p>
          <a:p>
            <a:pPr fontAlgn="base"/>
            <a:r>
              <a:rPr lang="en-US" dirty="0">
                <a:solidFill>
                  <a:srgbClr val="4472C4">
                    <a:lumMod val="50000"/>
                  </a:srgbClr>
                </a:solidFill>
                <a:latin typeface="HP Simplified" panose="020B0606020204020204" pitchFamily="34" charset="0"/>
              </a:rPr>
              <a:t>2019</a:t>
            </a:r>
            <a:endParaRPr lang="en-US" sz="1800" dirty="0">
              <a:solidFill>
                <a:srgbClr val="4472C4">
                  <a:lumMod val="50000"/>
                </a:srgbClr>
              </a:solidFill>
              <a:latin typeface="HP Simplified" panose="020B0606020204020204" pitchFamily="34" charset="0"/>
            </a:endParaRPr>
          </a:p>
        </p:txBody>
      </p:sp>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6673" y="186982"/>
            <a:ext cx="666547" cy="686745"/>
          </a:xfrm>
          <a:prstGeom prst="rect">
            <a:avLst/>
          </a:prstGeom>
        </p:spPr>
      </p:pic>
      <p:sp>
        <p:nvSpPr>
          <p:cNvPr id="4" name="Slide Number Placeholder 3"/>
          <p:cNvSpPr>
            <a:spLocks noGrp="1"/>
          </p:cNvSpPr>
          <p:nvPr>
            <p:ph type="sldNum" sz="quarter" idx="4294967295"/>
          </p:nvPr>
        </p:nvSpPr>
        <p:spPr>
          <a:xfrm>
            <a:off x="7465653" y="6386581"/>
            <a:ext cx="2057400" cy="365125"/>
          </a:xfrm>
          <a:prstGeom prst="rect">
            <a:avLst/>
          </a:prstGeom>
        </p:spPr>
        <p:txBody>
          <a:bodyPr/>
          <a:lstStyle/>
          <a:p>
            <a:fld id="{48A2BCBC-50EF-4175-83E0-F618B60D4316}" type="slidenum">
              <a:rPr lang="en-US" smtClean="0">
                <a:solidFill>
                  <a:prstClr val="black">
                    <a:tint val="75000"/>
                  </a:prstClr>
                </a:solidFill>
              </a:rPr>
              <a:pPr/>
              <a:t>1</a:t>
            </a:fld>
            <a:endParaRPr lang="en-US" dirty="0">
              <a:solidFill>
                <a:prstClr val="black">
                  <a:tint val="75000"/>
                </a:prstClr>
              </a:solidFill>
            </a:endParaRPr>
          </a:p>
        </p:txBody>
      </p:sp>
    </p:spTree>
    <p:extLst>
      <p:ext uri="{BB962C8B-B14F-4D97-AF65-F5344CB8AC3E}">
        <p14:creationId xmlns:p14="http://schemas.microsoft.com/office/powerpoint/2010/main" val="1934645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smtClean="0"/>
              <a:t>	Komponen </a:t>
            </a:r>
            <a:r>
              <a:rPr lang="id-ID"/>
              <a:t>Cloud Computing</a:t>
            </a:r>
          </a:p>
        </p:txBody>
      </p:sp>
      <p:sp>
        <p:nvSpPr>
          <p:cNvPr id="3" name="Content Placeholder 2"/>
          <p:cNvSpPr>
            <a:spLocks noGrp="1"/>
          </p:cNvSpPr>
          <p:nvPr>
            <p:ph idx="1"/>
          </p:nvPr>
        </p:nvSpPr>
        <p:spPr/>
        <p:txBody>
          <a:bodyPr anchor="ctr">
            <a:normAutofit/>
          </a:bodyPr>
          <a:lstStyle/>
          <a:p>
            <a:pPr>
              <a:lnSpc>
                <a:spcPct val="150000"/>
              </a:lnSpc>
            </a:pPr>
            <a:r>
              <a:rPr lang="id-ID" sz="2400" dirty="0"/>
              <a:t>Cloud Application </a:t>
            </a:r>
            <a:r>
              <a:rPr lang="id-ID" sz="2400" dirty="0" smtClean="0"/>
              <a:t>: </a:t>
            </a:r>
            <a:r>
              <a:rPr lang="id-ID" sz="2400" dirty="0"/>
              <a:t>Memanfaatkan cloud computing dalam hal arsitektur software, sehingga user tidak perlu meng-install dan menjalankan aplikasi pada </a:t>
            </a:r>
            <a:r>
              <a:rPr lang="id-ID" sz="2400" dirty="0" smtClean="0"/>
              <a:t>komputer</a:t>
            </a:r>
          </a:p>
          <a:p>
            <a:pPr marL="0" indent="0">
              <a:lnSpc>
                <a:spcPct val="150000"/>
              </a:lnSpc>
              <a:buNone/>
            </a:pPr>
            <a:r>
              <a:rPr lang="id-ID" sz="2400" dirty="0" smtClean="0"/>
              <a:t>    - Per-to-peer : </a:t>
            </a:r>
            <a:r>
              <a:rPr lang="id-ID" sz="2400" dirty="0"/>
              <a:t>BitTorent, SETI, dan lain-lain </a:t>
            </a:r>
            <a:endParaRPr lang="id-ID" sz="2400" dirty="0" smtClean="0"/>
          </a:p>
          <a:p>
            <a:pPr marL="0" indent="0">
              <a:lnSpc>
                <a:spcPct val="150000"/>
              </a:lnSpc>
              <a:buNone/>
            </a:pPr>
            <a:r>
              <a:rPr lang="id-ID" sz="2400" dirty="0"/>
              <a:t> </a:t>
            </a:r>
            <a:r>
              <a:rPr lang="id-ID" sz="2400" dirty="0" smtClean="0"/>
              <a:t>   - Web </a:t>
            </a:r>
            <a:r>
              <a:rPr lang="id-ID" sz="2400" dirty="0"/>
              <a:t>Application : Facebook </a:t>
            </a:r>
            <a:endParaRPr lang="id-ID" sz="2400" dirty="0" smtClean="0"/>
          </a:p>
          <a:p>
            <a:pPr marL="0" indent="0">
              <a:lnSpc>
                <a:spcPct val="150000"/>
              </a:lnSpc>
              <a:buNone/>
            </a:pPr>
            <a:r>
              <a:rPr lang="id-ID" sz="2400" dirty="0"/>
              <a:t> </a:t>
            </a:r>
            <a:r>
              <a:rPr lang="id-ID" sz="2400" dirty="0" smtClean="0"/>
              <a:t>   - </a:t>
            </a:r>
            <a:r>
              <a:rPr lang="id-ID" sz="2400" dirty="0"/>
              <a:t>SaaS : Google Apps, SalesForce.com, dan lain-lain</a:t>
            </a:r>
          </a:p>
        </p:txBody>
      </p:sp>
      <p:sp>
        <p:nvSpPr>
          <p:cNvPr id="4" name="Date Placeholder 3"/>
          <p:cNvSpPr>
            <a:spLocks noGrp="1"/>
          </p:cNvSpPr>
          <p:nvPr>
            <p:ph type="dt" sz="half" idx="10"/>
          </p:nvPr>
        </p:nvSpPr>
        <p:spPr/>
        <p:txBody>
          <a:bodyPr/>
          <a:lstStyle/>
          <a:p>
            <a:fld id="{45701D1D-C845-445B-97BE-E62021E64904}"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10</a:t>
            </a:fld>
            <a:endParaRPr lang="id-ID" dirty="0"/>
          </a:p>
        </p:txBody>
      </p:sp>
    </p:spTree>
    <p:extLst>
      <p:ext uri="{BB962C8B-B14F-4D97-AF65-F5344CB8AC3E}">
        <p14:creationId xmlns:p14="http://schemas.microsoft.com/office/powerpoint/2010/main" val="234426962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
            </a:r>
            <a:br>
              <a:rPr lang="en-US" smtClean="0"/>
            </a:br>
            <a:r>
              <a:rPr lang="en-US" sz="4000"/>
              <a:t>Agility: Increase Innovation </a:t>
            </a:r>
            <a:br>
              <a:rPr lang="en-US" sz="4000"/>
            </a:br>
            <a:endParaRPr lang="en-US" sz="4000"/>
          </a:p>
        </p:txBody>
      </p:sp>
      <p:sp>
        <p:nvSpPr>
          <p:cNvPr id="3" name="Content Placeholder 2"/>
          <p:cNvSpPr>
            <a:spLocks noGrp="1"/>
          </p:cNvSpPr>
          <p:nvPr>
            <p:ph idx="1"/>
          </p:nvPr>
        </p:nvSpPr>
        <p:spPr/>
        <p:txBody>
          <a:bodyPr anchor="ctr">
            <a:normAutofit/>
          </a:bodyPr>
          <a:lstStyle/>
          <a:p>
            <a:pPr>
              <a:lnSpc>
                <a:spcPct val="150000"/>
              </a:lnSpc>
            </a:pPr>
            <a:r>
              <a:rPr lang="en-US" sz="2800" dirty="0" smtClean="0"/>
              <a:t>Quick </a:t>
            </a:r>
            <a:r>
              <a:rPr lang="en-US" sz="2800" dirty="0"/>
              <a:t>experimentation with low </a:t>
            </a:r>
            <a:r>
              <a:rPr lang="en-US" sz="2800" dirty="0" smtClean="0"/>
              <a:t>cost/risk</a:t>
            </a:r>
          </a:p>
          <a:p>
            <a:pPr>
              <a:lnSpc>
                <a:spcPct val="150000"/>
              </a:lnSpc>
            </a:pPr>
            <a:r>
              <a:rPr lang="en-US" sz="2800" dirty="0" smtClean="0"/>
              <a:t>More </a:t>
            </a:r>
            <a:r>
              <a:rPr lang="en-US" sz="2800" dirty="0"/>
              <a:t>experimentation and more often </a:t>
            </a:r>
            <a:r>
              <a:rPr lang="en-US" sz="2400" dirty="0"/>
              <a:t/>
            </a:r>
            <a:br>
              <a:rPr lang="en-US" sz="2400" dirty="0"/>
            </a:br>
            <a:endParaRPr lang="en-US" dirty="0"/>
          </a:p>
        </p:txBody>
      </p:sp>
      <p:sp>
        <p:nvSpPr>
          <p:cNvPr id="4" name="Date Placeholder 3"/>
          <p:cNvSpPr>
            <a:spLocks noGrp="1"/>
          </p:cNvSpPr>
          <p:nvPr>
            <p:ph type="dt" sz="half" idx="10"/>
          </p:nvPr>
        </p:nvSpPr>
        <p:spPr/>
        <p:txBody>
          <a:bodyPr/>
          <a:lstStyle/>
          <a:p>
            <a:fld id="{AC24A7F5-4BC0-4809-86B1-78B7CC7123A6}"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100</a:t>
            </a:fld>
            <a:endParaRPr lang="id-ID" dirty="0"/>
          </a:p>
        </p:txBody>
      </p:sp>
    </p:spTree>
    <p:extLst>
      <p:ext uri="{BB962C8B-B14F-4D97-AF65-F5344CB8AC3E}">
        <p14:creationId xmlns:p14="http://schemas.microsoft.com/office/powerpoint/2010/main" val="32780772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
            </a:r>
            <a:br>
              <a:rPr lang="en-US" smtClean="0"/>
            </a:br>
            <a:r>
              <a:rPr lang="en-US" sz="4000"/>
              <a:t>Agility: The AWS Infrastructure </a:t>
            </a:r>
            <a:br>
              <a:rPr lang="en-US" sz="4000"/>
            </a:br>
            <a:endParaRPr lang="en-US" sz="4000"/>
          </a:p>
        </p:txBody>
      </p:sp>
      <p:sp>
        <p:nvSpPr>
          <p:cNvPr id="3" name="Content Placeholder 2"/>
          <p:cNvSpPr>
            <a:spLocks noGrp="1"/>
          </p:cNvSpPr>
          <p:nvPr>
            <p:ph idx="1"/>
          </p:nvPr>
        </p:nvSpPr>
        <p:spPr>
          <a:xfrm>
            <a:off x="945931" y="1451811"/>
            <a:ext cx="8053689" cy="4724400"/>
          </a:xfrm>
        </p:spPr>
        <p:txBody>
          <a:bodyPr anchor="ctr">
            <a:normAutofit/>
          </a:bodyPr>
          <a:lstStyle/>
          <a:p>
            <a:pPr>
              <a:lnSpc>
                <a:spcPct val="150000"/>
              </a:lnSpc>
            </a:pPr>
            <a:r>
              <a:rPr lang="en-US" sz="2400" dirty="0"/>
              <a:t>Instant </a:t>
            </a:r>
            <a:r>
              <a:rPr lang="en-US" sz="2400" dirty="0" smtClean="0"/>
              <a:t>elasticity</a:t>
            </a:r>
          </a:p>
          <a:p>
            <a:pPr>
              <a:lnSpc>
                <a:spcPct val="150000"/>
              </a:lnSpc>
            </a:pPr>
            <a:r>
              <a:rPr lang="en-US" sz="2400" dirty="0" smtClean="0"/>
              <a:t>Scalability</a:t>
            </a:r>
            <a:endParaRPr lang="en-US" sz="2400" dirty="0"/>
          </a:p>
          <a:p>
            <a:pPr>
              <a:lnSpc>
                <a:spcPct val="150000"/>
              </a:lnSpc>
            </a:pPr>
            <a:r>
              <a:rPr lang="en-US" sz="2400" dirty="0" smtClean="0"/>
              <a:t>Flexible</a:t>
            </a:r>
            <a:endParaRPr lang="en-US" sz="2400" dirty="0"/>
          </a:p>
          <a:p>
            <a:pPr>
              <a:lnSpc>
                <a:spcPct val="150000"/>
              </a:lnSpc>
            </a:pPr>
            <a:r>
              <a:rPr lang="en-US" sz="2400" dirty="0" smtClean="0"/>
              <a:t>Reliability</a:t>
            </a:r>
          </a:p>
          <a:p>
            <a:pPr>
              <a:lnSpc>
                <a:spcPct val="150000"/>
              </a:lnSpc>
            </a:pPr>
            <a:r>
              <a:rPr lang="en-US" sz="2400" dirty="0" smtClean="0"/>
              <a:t>Secure</a:t>
            </a:r>
            <a:endParaRPr lang="en-US" sz="1800" dirty="0"/>
          </a:p>
        </p:txBody>
      </p:sp>
      <p:sp>
        <p:nvSpPr>
          <p:cNvPr id="4" name="Date Placeholder 3"/>
          <p:cNvSpPr>
            <a:spLocks noGrp="1"/>
          </p:cNvSpPr>
          <p:nvPr>
            <p:ph type="dt" sz="half" idx="10"/>
          </p:nvPr>
        </p:nvSpPr>
        <p:spPr/>
        <p:txBody>
          <a:bodyPr/>
          <a:lstStyle/>
          <a:p>
            <a:fld id="{57A25075-60F3-4DCA-9950-262970242382}"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101</a:t>
            </a:fld>
            <a:endParaRPr lang="id-ID" dirty="0"/>
          </a:p>
        </p:txBody>
      </p:sp>
      <p:pic>
        <p:nvPicPr>
          <p:cNvPr id="7" name="Picture 6"/>
          <p:cNvPicPr>
            <a:picLocks noChangeAspect="1"/>
          </p:cNvPicPr>
          <p:nvPr/>
        </p:nvPicPr>
        <p:blipFill>
          <a:blip r:embed="rId3"/>
          <a:stretch>
            <a:fillRect/>
          </a:stretch>
        </p:blipFill>
        <p:spPr>
          <a:xfrm>
            <a:off x="4308478" y="2485157"/>
            <a:ext cx="3099108" cy="3039738"/>
          </a:xfrm>
          <a:prstGeom prst="rect">
            <a:avLst/>
          </a:prstGeom>
        </p:spPr>
      </p:pic>
    </p:spTree>
    <p:extLst>
      <p:ext uri="{BB962C8B-B14F-4D97-AF65-F5344CB8AC3E}">
        <p14:creationId xmlns:p14="http://schemas.microsoft.com/office/powerpoint/2010/main" val="14048619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sz="4000" dirty="0"/>
              <a:t>Regions and Availability Zones </a:t>
            </a:r>
            <a:br>
              <a:rPr lang="en-US" sz="4000" dirty="0"/>
            </a:br>
            <a:endParaRPr lang="en-US" sz="4000" dirty="0"/>
          </a:p>
        </p:txBody>
      </p:sp>
      <p:sp>
        <p:nvSpPr>
          <p:cNvPr id="3" name="Content Placeholder 2"/>
          <p:cNvSpPr>
            <a:spLocks noGrp="1"/>
          </p:cNvSpPr>
          <p:nvPr>
            <p:ph idx="1"/>
          </p:nvPr>
        </p:nvSpPr>
        <p:spPr/>
        <p:txBody>
          <a:bodyPr>
            <a:normAutofit/>
          </a:bodyPr>
          <a:lstStyle/>
          <a:p>
            <a:pPr marL="0" indent="0">
              <a:buNone/>
            </a:pPr>
            <a:r>
              <a:rPr lang="en-US" sz="2800"/>
              <a:t/>
            </a:r>
            <a:br>
              <a:rPr lang="en-US" sz="2800"/>
            </a:br>
            <a:r>
              <a:rPr lang="en-US" sz="2600"/>
              <a:t/>
            </a:r>
            <a:br>
              <a:rPr lang="en-US" sz="2600"/>
            </a:br>
            <a:r>
              <a:rPr lang="en-US" sz="2400"/>
              <a:t/>
            </a:r>
            <a:br>
              <a:rPr lang="en-US" sz="2400"/>
            </a:br>
            <a:r>
              <a:rPr lang="en-US" sz="2400"/>
              <a:t/>
            </a:r>
            <a:br>
              <a:rPr lang="en-US" sz="2400"/>
            </a:br>
            <a:endParaRPr lang="en-US"/>
          </a:p>
        </p:txBody>
      </p:sp>
      <p:sp>
        <p:nvSpPr>
          <p:cNvPr id="4" name="Date Placeholder 3"/>
          <p:cNvSpPr>
            <a:spLocks noGrp="1"/>
          </p:cNvSpPr>
          <p:nvPr>
            <p:ph type="dt" sz="half" idx="10"/>
          </p:nvPr>
        </p:nvSpPr>
        <p:spPr/>
        <p:txBody>
          <a:bodyPr/>
          <a:lstStyle/>
          <a:p>
            <a:fld id="{8ED1BC62-EC0F-4223-B94F-DA5F5B8BEFC8}"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a:xfrm>
            <a:off x="8034728" y="6249152"/>
            <a:ext cx="964892" cy="544513"/>
          </a:xfrm>
        </p:spPr>
        <p:txBody>
          <a:bodyPr/>
          <a:lstStyle/>
          <a:p>
            <a:fld id="{DF0E258F-04D6-46E9-8B77-0866F5CD991D}" type="slidenum">
              <a:rPr lang="id-ID" smtClean="0"/>
              <a:pPr/>
              <a:t>102</a:t>
            </a:fld>
            <a:endParaRPr lang="id-ID" dirty="0"/>
          </a:p>
        </p:txBody>
      </p:sp>
      <p:pic>
        <p:nvPicPr>
          <p:cNvPr id="8" name="Picture 7"/>
          <p:cNvPicPr>
            <a:picLocks noChangeAspect="1"/>
          </p:cNvPicPr>
          <p:nvPr/>
        </p:nvPicPr>
        <p:blipFill>
          <a:blip r:embed="rId3"/>
          <a:stretch>
            <a:fillRect/>
          </a:stretch>
        </p:blipFill>
        <p:spPr>
          <a:xfrm>
            <a:off x="0" y="1378870"/>
            <a:ext cx="9144000" cy="4389456"/>
          </a:xfrm>
          <a:prstGeom prst="rect">
            <a:avLst/>
          </a:prstGeom>
        </p:spPr>
      </p:pic>
    </p:spTree>
    <p:extLst>
      <p:ext uri="{BB962C8B-B14F-4D97-AF65-F5344CB8AC3E}">
        <p14:creationId xmlns:p14="http://schemas.microsoft.com/office/powerpoint/2010/main" val="14581645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
            </a:r>
            <a:br>
              <a:rPr lang="en-US" smtClean="0"/>
            </a:br>
            <a:r>
              <a:rPr lang="en-US" sz="4000" smtClean="0"/>
              <a:t>Edge Locations</a:t>
            </a:r>
            <a:r>
              <a:rPr lang="en-US" sz="4000"/>
              <a:t/>
            </a:r>
            <a:br>
              <a:rPr lang="en-US" sz="4000"/>
            </a:br>
            <a:endParaRPr lang="en-US" sz="4000"/>
          </a:p>
        </p:txBody>
      </p:sp>
      <p:sp>
        <p:nvSpPr>
          <p:cNvPr id="3" name="Content Placeholder 2"/>
          <p:cNvSpPr>
            <a:spLocks noGrp="1"/>
          </p:cNvSpPr>
          <p:nvPr>
            <p:ph idx="1"/>
          </p:nvPr>
        </p:nvSpPr>
        <p:spPr/>
        <p:txBody>
          <a:bodyPr>
            <a:normAutofit/>
          </a:bodyPr>
          <a:lstStyle/>
          <a:p>
            <a:pPr marL="0" indent="0">
              <a:buNone/>
            </a:pPr>
            <a:r>
              <a:rPr lang="en-US" sz="2800"/>
              <a:t/>
            </a:r>
            <a:br>
              <a:rPr lang="en-US" sz="2800"/>
            </a:br>
            <a:r>
              <a:rPr lang="en-US" sz="2600"/>
              <a:t/>
            </a:r>
            <a:br>
              <a:rPr lang="en-US" sz="2600"/>
            </a:br>
            <a:r>
              <a:rPr lang="en-US" sz="2400"/>
              <a:t/>
            </a:r>
            <a:br>
              <a:rPr lang="en-US" sz="2400"/>
            </a:br>
            <a:r>
              <a:rPr lang="en-US" sz="2400"/>
              <a:t/>
            </a:r>
            <a:br>
              <a:rPr lang="en-US" sz="2400"/>
            </a:br>
            <a:endParaRPr lang="en-US"/>
          </a:p>
        </p:txBody>
      </p:sp>
      <p:sp>
        <p:nvSpPr>
          <p:cNvPr id="4" name="Date Placeholder 3"/>
          <p:cNvSpPr>
            <a:spLocks noGrp="1"/>
          </p:cNvSpPr>
          <p:nvPr>
            <p:ph type="dt" sz="half" idx="10"/>
          </p:nvPr>
        </p:nvSpPr>
        <p:spPr/>
        <p:txBody>
          <a:bodyPr/>
          <a:lstStyle/>
          <a:p>
            <a:fld id="{7FF173C6-9AD0-4CD6-8D35-D97F5AB2F433}"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a:xfrm>
            <a:off x="8034728" y="6249152"/>
            <a:ext cx="964892" cy="544513"/>
          </a:xfrm>
        </p:spPr>
        <p:txBody>
          <a:bodyPr/>
          <a:lstStyle/>
          <a:p>
            <a:fld id="{DF0E258F-04D6-46E9-8B77-0866F5CD991D}" type="slidenum">
              <a:rPr lang="id-ID" smtClean="0"/>
              <a:pPr/>
              <a:t>103</a:t>
            </a:fld>
            <a:endParaRPr lang="id-ID" dirty="0"/>
          </a:p>
        </p:txBody>
      </p:sp>
      <p:pic>
        <p:nvPicPr>
          <p:cNvPr id="9" name="Picture 8"/>
          <p:cNvPicPr>
            <a:picLocks noChangeAspect="1"/>
          </p:cNvPicPr>
          <p:nvPr/>
        </p:nvPicPr>
        <p:blipFill>
          <a:blip r:embed="rId3"/>
          <a:stretch>
            <a:fillRect/>
          </a:stretch>
        </p:blipFill>
        <p:spPr>
          <a:xfrm>
            <a:off x="0" y="1378870"/>
            <a:ext cx="9144000" cy="4421429"/>
          </a:xfrm>
          <a:prstGeom prst="rect">
            <a:avLst/>
          </a:prstGeom>
        </p:spPr>
      </p:pic>
    </p:spTree>
    <p:extLst>
      <p:ext uri="{BB962C8B-B14F-4D97-AF65-F5344CB8AC3E}">
        <p14:creationId xmlns:p14="http://schemas.microsoft.com/office/powerpoint/2010/main" val="943755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High Availability</a:t>
            </a:r>
            <a:endParaRPr lang="id-ID" dirty="0"/>
          </a:p>
        </p:txBody>
      </p:sp>
      <p:sp>
        <p:nvSpPr>
          <p:cNvPr id="3" name="Content Placeholder 2"/>
          <p:cNvSpPr>
            <a:spLocks noGrp="1"/>
          </p:cNvSpPr>
          <p:nvPr>
            <p:ph idx="1"/>
          </p:nvPr>
        </p:nvSpPr>
        <p:spPr/>
        <p:txBody>
          <a:bodyPr anchor="ctr">
            <a:normAutofit/>
          </a:bodyPr>
          <a:lstStyle/>
          <a:p>
            <a:pPr>
              <a:lnSpc>
                <a:spcPct val="150000"/>
              </a:lnSpc>
            </a:pPr>
            <a:r>
              <a:rPr lang="id-ID" sz="2800" dirty="0" smtClean="0"/>
              <a:t>High availability</a:t>
            </a:r>
          </a:p>
          <a:p>
            <a:pPr lvl="1">
              <a:lnSpc>
                <a:spcPct val="150000"/>
              </a:lnSpc>
              <a:buFont typeface="Wingdings" pitchFamily="2" charset="2"/>
              <a:buChar char="ü"/>
            </a:pPr>
            <a:r>
              <a:rPr lang="id-ID" sz="2800" dirty="0" smtClean="0"/>
              <a:t>Functional and accessible system</a:t>
            </a:r>
          </a:p>
          <a:p>
            <a:pPr lvl="1">
              <a:lnSpc>
                <a:spcPct val="150000"/>
              </a:lnSpc>
              <a:buFont typeface="Wingdings" pitchFamily="2" charset="2"/>
              <a:buChar char="ü"/>
            </a:pPr>
            <a:r>
              <a:rPr lang="id-ID" sz="2800" dirty="0" smtClean="0"/>
              <a:t>Minimized downtime</a:t>
            </a:r>
          </a:p>
          <a:p>
            <a:pPr lvl="1">
              <a:lnSpc>
                <a:spcPct val="150000"/>
              </a:lnSpc>
              <a:buFont typeface="Wingdings" pitchFamily="2" charset="2"/>
              <a:buChar char="ü"/>
            </a:pPr>
            <a:r>
              <a:rPr lang="id-ID" sz="2800" dirty="0" smtClean="0"/>
              <a:t>No human intervention</a:t>
            </a:r>
            <a:endParaRPr lang="id-ID" sz="2800" dirty="0"/>
          </a:p>
        </p:txBody>
      </p:sp>
      <p:sp>
        <p:nvSpPr>
          <p:cNvPr id="4" name="Date Placeholder 3"/>
          <p:cNvSpPr>
            <a:spLocks noGrp="1"/>
          </p:cNvSpPr>
          <p:nvPr>
            <p:ph type="dt" sz="half" idx="10"/>
          </p:nvPr>
        </p:nvSpPr>
        <p:spPr/>
        <p:txBody>
          <a:bodyPr/>
          <a:lstStyle/>
          <a:p>
            <a:fld id="{776F6CD4-F312-4F2F-93E1-61D144753DCE}"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a:xfrm>
            <a:off x="8034728" y="6176212"/>
            <a:ext cx="964892" cy="617454"/>
          </a:xfrm>
        </p:spPr>
        <p:txBody>
          <a:bodyPr/>
          <a:lstStyle/>
          <a:p>
            <a:fld id="{DF0E258F-04D6-46E9-8B77-0866F5CD991D}" type="slidenum">
              <a:rPr lang="id-ID" smtClean="0"/>
              <a:pPr/>
              <a:t>104</a:t>
            </a:fld>
            <a:endParaRPr lang="id-ID" dirty="0"/>
          </a:p>
        </p:txBody>
      </p:sp>
    </p:spTree>
    <p:extLst>
      <p:ext uri="{BB962C8B-B14F-4D97-AF65-F5344CB8AC3E}">
        <p14:creationId xmlns:p14="http://schemas.microsoft.com/office/powerpoint/2010/main" val="20661220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dirty="0" smtClean="0"/>
              <a:t>Fault Tolerance</a:t>
            </a:r>
            <a:endParaRPr lang="en-US" dirty="0"/>
          </a:p>
        </p:txBody>
      </p:sp>
      <p:sp>
        <p:nvSpPr>
          <p:cNvPr id="3" name="Content Placeholder 2"/>
          <p:cNvSpPr>
            <a:spLocks noGrp="1"/>
          </p:cNvSpPr>
          <p:nvPr>
            <p:ph idx="1"/>
          </p:nvPr>
        </p:nvSpPr>
        <p:spPr/>
        <p:txBody>
          <a:bodyPr anchor="ctr"/>
          <a:lstStyle/>
          <a:p>
            <a:pPr>
              <a:lnSpc>
                <a:spcPct val="150000"/>
              </a:lnSpc>
            </a:pPr>
            <a:r>
              <a:rPr lang="id-ID" sz="2800" dirty="0" smtClean="0"/>
              <a:t>Fault Tolerance</a:t>
            </a:r>
            <a:r>
              <a:rPr lang="en-US" sz="2800" dirty="0" smtClean="0"/>
              <a:t>:</a:t>
            </a:r>
          </a:p>
          <a:p>
            <a:pPr lvl="1">
              <a:lnSpc>
                <a:spcPct val="150000"/>
              </a:lnSpc>
              <a:buFont typeface="Wingdings" panose="05000000000000000000" pitchFamily="2" charset="2"/>
              <a:buChar char="ü"/>
            </a:pPr>
            <a:r>
              <a:rPr lang="en-US" sz="2800" dirty="0" smtClean="0"/>
              <a:t>Operational </a:t>
            </a:r>
            <a:r>
              <a:rPr lang="en-US" sz="2800" dirty="0"/>
              <a:t>applications </a:t>
            </a:r>
            <a:r>
              <a:rPr lang="en-US" sz="2800" dirty="0" smtClean="0"/>
              <a:t>during</a:t>
            </a:r>
          </a:p>
          <a:p>
            <a:pPr marL="457200" lvl="1" indent="0">
              <a:lnSpc>
                <a:spcPct val="150000"/>
              </a:lnSpc>
              <a:buNone/>
            </a:pPr>
            <a:r>
              <a:rPr lang="en-US" sz="2800" dirty="0"/>
              <a:t> </a:t>
            </a:r>
            <a:r>
              <a:rPr lang="en-US" sz="2800" dirty="0" smtClean="0"/>
              <a:t>  component failure</a:t>
            </a:r>
            <a:endParaRPr lang="en-US" sz="2800" dirty="0"/>
          </a:p>
          <a:p>
            <a:pPr lvl="1">
              <a:lnSpc>
                <a:spcPct val="150000"/>
              </a:lnSpc>
              <a:buFont typeface="Wingdings" panose="05000000000000000000" pitchFamily="2" charset="2"/>
              <a:buChar char="ü"/>
            </a:pPr>
            <a:r>
              <a:rPr lang="en-US" sz="2800" dirty="0" smtClean="0"/>
              <a:t>Built-in </a:t>
            </a:r>
            <a:r>
              <a:rPr lang="en-US" sz="2800" dirty="0"/>
              <a:t>redundancy of components </a:t>
            </a:r>
            <a:endParaRPr lang="en-US" dirty="0"/>
          </a:p>
        </p:txBody>
      </p:sp>
      <p:sp>
        <p:nvSpPr>
          <p:cNvPr id="4" name="Date Placeholder 3"/>
          <p:cNvSpPr>
            <a:spLocks noGrp="1"/>
          </p:cNvSpPr>
          <p:nvPr>
            <p:ph type="dt" sz="half" idx="10"/>
          </p:nvPr>
        </p:nvSpPr>
        <p:spPr/>
        <p:txBody>
          <a:bodyPr/>
          <a:lstStyle/>
          <a:p>
            <a:fld id="{2A69C06C-9D36-4017-955B-38D240B2BA02}"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a:xfrm>
            <a:off x="8049718" y="6176212"/>
            <a:ext cx="949902" cy="617454"/>
          </a:xfrm>
        </p:spPr>
        <p:txBody>
          <a:bodyPr/>
          <a:lstStyle/>
          <a:p>
            <a:fld id="{DF0E258F-04D6-46E9-8B77-0866F5CD991D}" type="slidenum">
              <a:rPr lang="id-ID" smtClean="0"/>
              <a:pPr/>
              <a:t>105</a:t>
            </a:fld>
            <a:endParaRPr lang="id-ID" dirty="0"/>
          </a:p>
        </p:txBody>
      </p:sp>
    </p:spTree>
    <p:extLst>
      <p:ext uri="{BB962C8B-B14F-4D97-AF65-F5344CB8AC3E}">
        <p14:creationId xmlns:p14="http://schemas.microsoft.com/office/powerpoint/2010/main" val="141827520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Elasticity, Scalability, and High </a:t>
            </a:r>
            <a:r>
              <a:rPr lang="en-US" dirty="0" smtClean="0"/>
              <a:t>Performance</a:t>
            </a:r>
            <a:endParaRPr lang="en-US" dirty="0"/>
          </a:p>
        </p:txBody>
      </p:sp>
      <p:sp>
        <p:nvSpPr>
          <p:cNvPr id="3" name="Content Placeholder 2"/>
          <p:cNvSpPr>
            <a:spLocks noGrp="1"/>
          </p:cNvSpPr>
          <p:nvPr>
            <p:ph idx="1"/>
          </p:nvPr>
        </p:nvSpPr>
        <p:spPr/>
        <p:txBody>
          <a:bodyPr anchor="ctr">
            <a:normAutofit/>
          </a:bodyPr>
          <a:lstStyle/>
          <a:p>
            <a:pPr marL="0" indent="0">
              <a:lnSpc>
                <a:spcPct val="150000"/>
              </a:lnSpc>
              <a:buNone/>
            </a:pPr>
            <a:r>
              <a:rPr lang="en-US" sz="2400" b="1" dirty="0" smtClean="0"/>
              <a:t>AWS</a:t>
            </a:r>
          </a:p>
          <a:p>
            <a:pPr>
              <a:lnSpc>
                <a:spcPct val="150000"/>
              </a:lnSpc>
            </a:pPr>
            <a:r>
              <a:rPr lang="en-US" sz="2400" dirty="0" smtClean="0"/>
              <a:t>Elastic infrastructure</a:t>
            </a:r>
          </a:p>
          <a:p>
            <a:pPr>
              <a:lnSpc>
                <a:spcPct val="150000"/>
              </a:lnSpc>
            </a:pPr>
            <a:r>
              <a:rPr lang="en-US" sz="2400" dirty="0" smtClean="0"/>
              <a:t>Innovative </a:t>
            </a:r>
            <a:r>
              <a:rPr lang="en-US" sz="2400" dirty="0"/>
              <a:t>new </a:t>
            </a:r>
            <a:r>
              <a:rPr lang="en-US" sz="2400" dirty="0" smtClean="0"/>
              <a:t>services/products</a:t>
            </a:r>
            <a:endParaRPr lang="id-ID" sz="2400" dirty="0" smtClean="0"/>
          </a:p>
          <a:p>
            <a:pPr>
              <a:lnSpc>
                <a:spcPct val="150000"/>
              </a:lnSpc>
            </a:pPr>
            <a:r>
              <a:rPr lang="en-US" sz="2400" dirty="0" smtClean="0"/>
              <a:t>Deployment </a:t>
            </a:r>
            <a:r>
              <a:rPr lang="en-US" sz="2400" dirty="0"/>
              <a:t>in multiple </a:t>
            </a:r>
            <a:r>
              <a:rPr lang="en-US" sz="2400" dirty="0" smtClean="0"/>
              <a:t>regions</a:t>
            </a:r>
            <a:endParaRPr lang="en-US" sz="2400" dirty="0"/>
          </a:p>
          <a:p>
            <a:pPr lvl="1">
              <a:lnSpc>
                <a:spcPct val="150000"/>
              </a:lnSpc>
              <a:buFont typeface="Wingdings" panose="05000000000000000000" pitchFamily="2" charset="2"/>
              <a:buChar char="ü"/>
            </a:pPr>
            <a:r>
              <a:rPr lang="en-US" sz="2400" dirty="0" smtClean="0"/>
              <a:t>Lower latency</a:t>
            </a:r>
          </a:p>
          <a:p>
            <a:pPr lvl="1">
              <a:lnSpc>
                <a:spcPct val="150000"/>
              </a:lnSpc>
              <a:buFont typeface="Wingdings" panose="05000000000000000000" pitchFamily="2" charset="2"/>
              <a:buChar char="ü"/>
            </a:pPr>
            <a:r>
              <a:rPr lang="id-ID" sz="2400" dirty="0" smtClean="0"/>
              <a:t>Better customer experience</a:t>
            </a:r>
            <a:endParaRPr lang="en-US" sz="1600" dirty="0"/>
          </a:p>
        </p:txBody>
      </p:sp>
      <p:sp>
        <p:nvSpPr>
          <p:cNvPr id="4" name="Date Placeholder 3"/>
          <p:cNvSpPr>
            <a:spLocks noGrp="1"/>
          </p:cNvSpPr>
          <p:nvPr>
            <p:ph type="dt" sz="half" idx="10"/>
          </p:nvPr>
        </p:nvSpPr>
        <p:spPr/>
        <p:txBody>
          <a:bodyPr/>
          <a:lstStyle/>
          <a:p>
            <a:fld id="{FFA4C490-F2E2-4F47-8E4A-3379BDAD106E}"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a:xfrm>
            <a:off x="8034728" y="6176212"/>
            <a:ext cx="964892" cy="617454"/>
          </a:xfrm>
        </p:spPr>
        <p:txBody>
          <a:bodyPr/>
          <a:lstStyle/>
          <a:p>
            <a:fld id="{DF0E258F-04D6-46E9-8B77-0866F5CD991D}" type="slidenum">
              <a:rPr lang="id-ID" smtClean="0"/>
              <a:pPr/>
              <a:t>106</a:t>
            </a:fld>
            <a:endParaRPr lang="id-ID" dirty="0"/>
          </a:p>
        </p:txBody>
      </p:sp>
    </p:spTree>
    <p:extLst>
      <p:ext uri="{BB962C8B-B14F-4D97-AF65-F5344CB8AC3E}">
        <p14:creationId xmlns:p14="http://schemas.microsoft.com/office/powerpoint/2010/main" val="3541108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Elasticity, Scalability, and High </a:t>
            </a:r>
            <a:r>
              <a:rPr lang="en-US" smtClean="0"/>
              <a:t>Performance</a:t>
            </a:r>
            <a:endParaRPr lang="en-US"/>
          </a:p>
        </p:txBody>
      </p:sp>
      <p:sp>
        <p:nvSpPr>
          <p:cNvPr id="3" name="Content Placeholder 2"/>
          <p:cNvSpPr>
            <a:spLocks noGrp="1"/>
          </p:cNvSpPr>
          <p:nvPr>
            <p:ph idx="1"/>
          </p:nvPr>
        </p:nvSpPr>
        <p:spPr/>
        <p:txBody>
          <a:bodyPr anchor="ctr">
            <a:noAutofit/>
          </a:bodyPr>
          <a:lstStyle/>
          <a:p>
            <a:pPr marL="0" indent="0">
              <a:lnSpc>
                <a:spcPct val="160000"/>
              </a:lnSpc>
              <a:buNone/>
            </a:pPr>
            <a:r>
              <a:rPr lang="en-US" sz="2400" b="1" dirty="0" smtClean="0"/>
              <a:t>Customer</a:t>
            </a:r>
          </a:p>
          <a:p>
            <a:pPr>
              <a:lnSpc>
                <a:spcPct val="160000"/>
              </a:lnSpc>
            </a:pPr>
            <a:r>
              <a:rPr lang="en-US" sz="2400" dirty="0" smtClean="0"/>
              <a:t>Use </a:t>
            </a:r>
            <a:r>
              <a:rPr lang="en-US" sz="2400" dirty="0"/>
              <a:t>services at your own </a:t>
            </a:r>
            <a:r>
              <a:rPr lang="en-US" sz="2400" dirty="0" smtClean="0"/>
              <a:t>pace</a:t>
            </a:r>
          </a:p>
          <a:p>
            <a:pPr>
              <a:lnSpc>
                <a:spcPct val="160000"/>
              </a:lnSpc>
            </a:pPr>
            <a:r>
              <a:rPr lang="en-US" sz="2400" dirty="0" smtClean="0"/>
              <a:t>Use </a:t>
            </a:r>
            <a:r>
              <a:rPr lang="en-US" sz="2400" dirty="0"/>
              <a:t>tools to meet your </a:t>
            </a:r>
            <a:r>
              <a:rPr lang="en-US" sz="2400" dirty="0" smtClean="0"/>
              <a:t>needs</a:t>
            </a:r>
          </a:p>
          <a:p>
            <a:pPr>
              <a:lnSpc>
                <a:spcPct val="160000"/>
              </a:lnSpc>
            </a:pPr>
            <a:r>
              <a:rPr lang="en-US" sz="2400" dirty="0" smtClean="0"/>
              <a:t>Adapt </a:t>
            </a:r>
            <a:r>
              <a:rPr lang="en-US" sz="2400" dirty="0"/>
              <a:t>your </a:t>
            </a:r>
            <a:r>
              <a:rPr lang="en-US" sz="2400" dirty="0" smtClean="0"/>
              <a:t>consumption</a:t>
            </a:r>
            <a:endParaRPr lang="en-US" sz="2400" dirty="0"/>
          </a:p>
          <a:p>
            <a:pPr lvl="1">
              <a:lnSpc>
                <a:spcPct val="160000"/>
              </a:lnSpc>
              <a:buFont typeface="Wingdings" panose="05000000000000000000" pitchFamily="2" charset="2"/>
              <a:buChar char="ü"/>
            </a:pPr>
            <a:r>
              <a:rPr lang="en-US" sz="2400" dirty="0" smtClean="0"/>
              <a:t>Scale </a:t>
            </a:r>
            <a:r>
              <a:rPr lang="en-US" sz="2400" dirty="0"/>
              <a:t>up as workload </a:t>
            </a:r>
            <a:r>
              <a:rPr lang="en-US" sz="2400" dirty="0" smtClean="0"/>
              <a:t>grows</a:t>
            </a:r>
            <a:endParaRPr lang="en-US" sz="2400" dirty="0"/>
          </a:p>
          <a:p>
            <a:pPr lvl="1">
              <a:lnSpc>
                <a:spcPct val="160000"/>
              </a:lnSpc>
              <a:buFont typeface="Wingdings" panose="05000000000000000000" pitchFamily="2" charset="2"/>
              <a:buChar char="ü"/>
            </a:pPr>
            <a:r>
              <a:rPr lang="en-US" sz="2400" dirty="0" smtClean="0"/>
              <a:t>Shutdown </a:t>
            </a:r>
            <a:r>
              <a:rPr lang="en-US" sz="2400" dirty="0"/>
              <a:t>unneeded </a:t>
            </a:r>
            <a:r>
              <a:rPr lang="en-US" sz="2400" dirty="0" smtClean="0"/>
              <a:t>resources</a:t>
            </a:r>
            <a:endParaRPr lang="en-US" sz="2400" dirty="0"/>
          </a:p>
          <a:p>
            <a:pPr lvl="1">
              <a:lnSpc>
                <a:spcPct val="160000"/>
              </a:lnSpc>
              <a:buFont typeface="Wingdings" panose="05000000000000000000" pitchFamily="2" charset="2"/>
              <a:buChar char="ü"/>
            </a:pPr>
            <a:r>
              <a:rPr lang="en-US" sz="2400" dirty="0" smtClean="0"/>
              <a:t>Use </a:t>
            </a:r>
            <a:r>
              <a:rPr lang="en-US" sz="2400" dirty="0"/>
              <a:t>Auto Scaling </a:t>
            </a:r>
            <a:endParaRPr lang="en-US" sz="1600" dirty="0"/>
          </a:p>
        </p:txBody>
      </p:sp>
      <p:sp>
        <p:nvSpPr>
          <p:cNvPr id="4" name="Date Placeholder 3"/>
          <p:cNvSpPr>
            <a:spLocks noGrp="1"/>
          </p:cNvSpPr>
          <p:nvPr>
            <p:ph type="dt" sz="half" idx="10"/>
          </p:nvPr>
        </p:nvSpPr>
        <p:spPr/>
        <p:txBody>
          <a:bodyPr/>
          <a:lstStyle/>
          <a:p>
            <a:fld id="{7D38EAFE-D3E2-4A1C-95B1-8AA205DCFDDC}"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a:xfrm>
            <a:off x="8019738" y="6176212"/>
            <a:ext cx="979882" cy="617454"/>
          </a:xfrm>
        </p:spPr>
        <p:txBody>
          <a:bodyPr/>
          <a:lstStyle/>
          <a:p>
            <a:fld id="{DF0E258F-04D6-46E9-8B77-0866F5CD991D}" type="slidenum">
              <a:rPr lang="id-ID" smtClean="0"/>
              <a:pPr/>
              <a:t>107</a:t>
            </a:fld>
            <a:endParaRPr lang="id-ID" dirty="0"/>
          </a:p>
        </p:txBody>
      </p:sp>
    </p:spTree>
    <p:extLst>
      <p:ext uri="{BB962C8B-B14F-4D97-AF65-F5344CB8AC3E}">
        <p14:creationId xmlns:p14="http://schemas.microsoft.com/office/powerpoint/2010/main" val="30308872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Security and Compliance </a:t>
            </a:r>
          </a:p>
        </p:txBody>
      </p:sp>
      <p:sp>
        <p:nvSpPr>
          <p:cNvPr id="3" name="Content Placeholder 2"/>
          <p:cNvSpPr>
            <a:spLocks noGrp="1"/>
          </p:cNvSpPr>
          <p:nvPr>
            <p:ph idx="1"/>
          </p:nvPr>
        </p:nvSpPr>
        <p:spPr/>
        <p:txBody>
          <a:bodyPr>
            <a:normAutofit/>
          </a:bodyPr>
          <a:lstStyle/>
          <a:p>
            <a:pPr>
              <a:lnSpc>
                <a:spcPct val="150000"/>
              </a:lnSpc>
            </a:pPr>
            <a:r>
              <a:rPr lang="en-US" sz="2800" dirty="0" smtClean="0"/>
              <a:t>You </a:t>
            </a:r>
            <a:r>
              <a:rPr lang="en-US" sz="2800" dirty="0"/>
              <a:t>retain control over region where data is </a:t>
            </a:r>
            <a:r>
              <a:rPr lang="en-US" sz="2800" dirty="0" smtClean="0"/>
              <a:t>located</a:t>
            </a:r>
          </a:p>
          <a:p>
            <a:pPr>
              <a:lnSpc>
                <a:spcPct val="150000"/>
              </a:lnSpc>
            </a:pPr>
            <a:r>
              <a:rPr lang="en-US" sz="2800" dirty="0" smtClean="0"/>
              <a:t>Security auditing</a:t>
            </a:r>
            <a:endParaRPr lang="en-US" sz="2800" dirty="0"/>
          </a:p>
          <a:p>
            <a:pPr lvl="1">
              <a:lnSpc>
                <a:spcPct val="150000"/>
              </a:lnSpc>
              <a:buFont typeface="Wingdings" pitchFamily="2" charset="2"/>
              <a:buChar char="ü"/>
            </a:pPr>
            <a:r>
              <a:rPr lang="en-US" sz="2800" dirty="0" smtClean="0"/>
              <a:t>Periodic </a:t>
            </a:r>
            <a:r>
              <a:rPr lang="en-US" sz="2800" dirty="0"/>
              <a:t>and </a:t>
            </a:r>
            <a:r>
              <a:rPr lang="en-US" sz="2800" dirty="0" smtClean="0"/>
              <a:t>manual</a:t>
            </a:r>
          </a:p>
          <a:p>
            <a:pPr>
              <a:lnSpc>
                <a:spcPct val="150000"/>
              </a:lnSpc>
            </a:pPr>
            <a:r>
              <a:rPr lang="en-US" sz="2800" dirty="0" smtClean="0"/>
              <a:t>AWS </a:t>
            </a:r>
            <a:r>
              <a:rPr lang="en-US" sz="2800" dirty="0"/>
              <a:t>cloud offer </a:t>
            </a:r>
            <a:r>
              <a:rPr lang="en-US" sz="2800" dirty="0" smtClean="0"/>
              <a:t>capabilities</a:t>
            </a:r>
          </a:p>
          <a:p>
            <a:pPr lvl="1">
              <a:lnSpc>
                <a:spcPct val="150000"/>
              </a:lnSpc>
              <a:buFont typeface="Wingdings" pitchFamily="2" charset="2"/>
              <a:buChar char="ü"/>
            </a:pPr>
            <a:r>
              <a:rPr lang="en-US" sz="2800" dirty="0" smtClean="0"/>
              <a:t>For governance</a:t>
            </a:r>
          </a:p>
          <a:p>
            <a:pPr lvl="1">
              <a:lnSpc>
                <a:spcPct val="150000"/>
              </a:lnSpc>
              <a:buFont typeface="Wingdings" pitchFamily="2" charset="2"/>
              <a:buChar char="ü"/>
            </a:pPr>
            <a:r>
              <a:rPr lang="en-US" sz="2800" dirty="0" smtClean="0"/>
              <a:t>To </a:t>
            </a:r>
            <a:r>
              <a:rPr lang="en-US" sz="2800" dirty="0"/>
              <a:t>meet the strictest security </a:t>
            </a:r>
            <a:r>
              <a:rPr lang="en-US" sz="2800" dirty="0" smtClean="0"/>
              <a:t>requirements</a:t>
            </a:r>
            <a:endParaRPr lang="en-US" sz="2800" dirty="0"/>
          </a:p>
        </p:txBody>
      </p:sp>
      <p:sp>
        <p:nvSpPr>
          <p:cNvPr id="4" name="Date Placeholder 3"/>
          <p:cNvSpPr>
            <a:spLocks noGrp="1"/>
          </p:cNvSpPr>
          <p:nvPr>
            <p:ph type="dt" sz="half" idx="10"/>
          </p:nvPr>
        </p:nvSpPr>
        <p:spPr/>
        <p:txBody>
          <a:bodyPr/>
          <a:lstStyle/>
          <a:p>
            <a:fld id="{8C106EA1-E299-4899-BACF-876075CCBDCB}"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a:xfrm>
            <a:off x="7989757" y="6176212"/>
            <a:ext cx="1009863" cy="617454"/>
          </a:xfrm>
        </p:spPr>
        <p:txBody>
          <a:bodyPr/>
          <a:lstStyle/>
          <a:p>
            <a:fld id="{DF0E258F-04D6-46E9-8B77-0866F5CD991D}" type="slidenum">
              <a:rPr lang="id-ID" smtClean="0"/>
              <a:pPr/>
              <a:t>108</a:t>
            </a:fld>
            <a:endParaRPr lang="id-ID" dirty="0"/>
          </a:p>
        </p:txBody>
      </p:sp>
      <p:pic>
        <p:nvPicPr>
          <p:cNvPr id="7" name="Picture 6"/>
          <p:cNvPicPr>
            <a:picLocks noChangeAspect="1"/>
          </p:cNvPicPr>
          <p:nvPr/>
        </p:nvPicPr>
        <p:blipFill>
          <a:blip r:embed="rId3"/>
          <a:stretch>
            <a:fillRect/>
          </a:stretch>
        </p:blipFill>
        <p:spPr>
          <a:xfrm>
            <a:off x="5133096" y="2537248"/>
            <a:ext cx="3259923" cy="1918294"/>
          </a:xfrm>
          <a:prstGeom prst="rect">
            <a:avLst/>
          </a:prstGeom>
        </p:spPr>
      </p:pic>
    </p:spTree>
    <p:extLst>
      <p:ext uri="{BB962C8B-B14F-4D97-AF65-F5344CB8AC3E}">
        <p14:creationId xmlns:p14="http://schemas.microsoft.com/office/powerpoint/2010/main" val="11041777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Security and Compliance </a:t>
            </a:r>
          </a:p>
        </p:txBody>
      </p:sp>
      <p:sp>
        <p:nvSpPr>
          <p:cNvPr id="3" name="Content Placeholder 2"/>
          <p:cNvSpPr>
            <a:spLocks noGrp="1"/>
          </p:cNvSpPr>
          <p:nvPr>
            <p:ph idx="1"/>
          </p:nvPr>
        </p:nvSpPr>
        <p:spPr>
          <a:xfrm>
            <a:off x="184897" y="3911600"/>
            <a:ext cx="8814723" cy="2264610"/>
          </a:xfrm>
        </p:spPr>
        <p:txBody>
          <a:bodyPr numCol="2">
            <a:normAutofit fontScale="92500" lnSpcReduction="10000"/>
          </a:bodyPr>
          <a:lstStyle/>
          <a:p>
            <a:pPr lvl="1"/>
            <a:r>
              <a:rPr lang="en-US" sz="2600" dirty="0" smtClean="0"/>
              <a:t>Latest </a:t>
            </a:r>
            <a:r>
              <a:rPr lang="en-US" sz="2600" dirty="0"/>
              <a:t>electronic </a:t>
            </a:r>
            <a:r>
              <a:rPr lang="en-US" sz="2600" dirty="0" smtClean="0"/>
              <a:t>surveillance</a:t>
            </a:r>
          </a:p>
          <a:p>
            <a:pPr lvl="1"/>
            <a:r>
              <a:rPr lang="en-US" sz="2600" dirty="0" smtClean="0"/>
              <a:t>Multi-factor </a:t>
            </a:r>
            <a:r>
              <a:rPr lang="en-US" sz="2600" dirty="0"/>
              <a:t>access control </a:t>
            </a:r>
            <a:r>
              <a:rPr lang="en-US" sz="2600" dirty="0" smtClean="0"/>
              <a:t>systems</a:t>
            </a:r>
          </a:p>
          <a:p>
            <a:pPr lvl="1"/>
            <a:r>
              <a:rPr lang="en-US" sz="2600" dirty="0" smtClean="0"/>
              <a:t>Trained </a:t>
            </a:r>
            <a:r>
              <a:rPr lang="en-US" sz="2600" dirty="0"/>
              <a:t>security guards </a:t>
            </a:r>
            <a:r>
              <a:rPr lang="en-US" sz="2600" dirty="0" smtClean="0"/>
              <a:t>24/7</a:t>
            </a:r>
          </a:p>
          <a:p>
            <a:pPr lvl="1"/>
            <a:r>
              <a:rPr lang="en-US" sz="2600" dirty="0" smtClean="0"/>
              <a:t>Strict </a:t>
            </a:r>
            <a:r>
              <a:rPr lang="en-US" sz="2600" dirty="0"/>
              <a:t>least-privileged </a:t>
            </a:r>
            <a:r>
              <a:rPr lang="en-US" sz="2600" dirty="0" smtClean="0"/>
              <a:t>access</a:t>
            </a:r>
          </a:p>
          <a:p>
            <a:pPr lvl="1"/>
            <a:r>
              <a:rPr lang="en-US" sz="2600" dirty="0" smtClean="0"/>
              <a:t>Environmental systems</a:t>
            </a:r>
          </a:p>
          <a:p>
            <a:pPr lvl="1"/>
            <a:r>
              <a:rPr lang="en-US" sz="2600" dirty="0" smtClean="0"/>
              <a:t>Multiple </a:t>
            </a:r>
            <a:r>
              <a:rPr lang="en-US" sz="2600" dirty="0"/>
              <a:t>regions and </a:t>
            </a:r>
            <a:r>
              <a:rPr lang="en-US" sz="2600" dirty="0" smtClean="0"/>
              <a:t>Availability Zones </a:t>
            </a:r>
            <a:r>
              <a:rPr lang="en-US" sz="2400" dirty="0"/>
              <a:t/>
            </a:r>
            <a:br>
              <a:rPr lang="en-US" sz="2400" dirty="0"/>
            </a:br>
            <a:endParaRPr lang="en-US" sz="2400" dirty="0"/>
          </a:p>
        </p:txBody>
      </p:sp>
      <p:sp>
        <p:nvSpPr>
          <p:cNvPr id="4" name="Date Placeholder 3"/>
          <p:cNvSpPr>
            <a:spLocks noGrp="1"/>
          </p:cNvSpPr>
          <p:nvPr>
            <p:ph type="dt" sz="half" idx="10"/>
          </p:nvPr>
        </p:nvSpPr>
        <p:spPr/>
        <p:txBody>
          <a:bodyPr/>
          <a:lstStyle/>
          <a:p>
            <a:fld id="{3C49723B-A364-45F8-A1B5-3336EF616D36}"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a:xfrm>
            <a:off x="8034728" y="6176212"/>
            <a:ext cx="964892" cy="617454"/>
          </a:xfrm>
        </p:spPr>
        <p:txBody>
          <a:bodyPr/>
          <a:lstStyle/>
          <a:p>
            <a:fld id="{DF0E258F-04D6-46E9-8B77-0866F5CD991D}" type="slidenum">
              <a:rPr lang="id-ID" smtClean="0"/>
              <a:pPr/>
              <a:t>109</a:t>
            </a:fld>
            <a:endParaRPr lang="id-ID"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6633" y="1657391"/>
            <a:ext cx="6191250" cy="1857375"/>
          </a:xfrm>
          <a:prstGeom prst="rect">
            <a:avLst/>
          </a:prstGeom>
        </p:spPr>
      </p:pic>
    </p:spTree>
    <p:extLst>
      <p:ext uri="{BB962C8B-B14F-4D97-AF65-F5344CB8AC3E}">
        <p14:creationId xmlns:p14="http://schemas.microsoft.com/office/powerpoint/2010/main" val="16069553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smtClean="0"/>
              <a:t>	Komponen </a:t>
            </a:r>
            <a:r>
              <a:rPr lang="id-ID"/>
              <a:t>Cloud Computing</a:t>
            </a:r>
          </a:p>
        </p:txBody>
      </p:sp>
      <p:sp>
        <p:nvSpPr>
          <p:cNvPr id="3" name="Content Placeholder 2"/>
          <p:cNvSpPr>
            <a:spLocks noGrp="1"/>
          </p:cNvSpPr>
          <p:nvPr>
            <p:ph idx="1"/>
          </p:nvPr>
        </p:nvSpPr>
        <p:spPr/>
        <p:txBody>
          <a:bodyPr anchor="ctr">
            <a:normAutofit fontScale="92500"/>
          </a:bodyPr>
          <a:lstStyle/>
          <a:p>
            <a:pPr algn="just">
              <a:lnSpc>
                <a:spcPct val="150000"/>
              </a:lnSpc>
            </a:pPr>
            <a:r>
              <a:rPr lang="id-ID" sz="2400" dirty="0"/>
              <a:t>Cloud Platform </a:t>
            </a:r>
            <a:r>
              <a:rPr lang="id-ID" sz="2400" dirty="0" smtClean="0"/>
              <a:t>merupakan </a:t>
            </a:r>
            <a:r>
              <a:rPr lang="id-ID" sz="2400" dirty="0"/>
              <a:t>layanan berupa platform komputasi yang berisi software dan hardware infrastruktur, bisanya memiliki aplikasi bisnis tertentu dan menggunakan layanan PaaS sebagai infrastruktur aplikasi bisnisnya, </a:t>
            </a:r>
            <a:r>
              <a:rPr lang="id-ID" sz="2400" dirty="0" smtClean="0"/>
              <a:t>contoh: </a:t>
            </a:r>
          </a:p>
          <a:p>
            <a:pPr marL="0" indent="0" algn="just">
              <a:lnSpc>
                <a:spcPct val="150000"/>
              </a:lnSpc>
              <a:buNone/>
            </a:pPr>
            <a:r>
              <a:rPr lang="id-ID" sz="2400" dirty="0"/>
              <a:t> </a:t>
            </a:r>
            <a:r>
              <a:rPr lang="id-ID" sz="2400" dirty="0" smtClean="0"/>
              <a:t>  - Web </a:t>
            </a:r>
            <a:r>
              <a:rPr lang="id-ID" sz="2400" dirty="0"/>
              <a:t>Application Framework ; Phyton Django, Rubyan Rails, .</a:t>
            </a:r>
            <a:r>
              <a:rPr lang="id-ID" sz="2400" dirty="0" smtClean="0"/>
              <a:t>Net</a:t>
            </a:r>
          </a:p>
          <a:p>
            <a:pPr marL="0" indent="0" algn="just">
              <a:lnSpc>
                <a:spcPct val="150000"/>
              </a:lnSpc>
              <a:buNone/>
            </a:pPr>
            <a:r>
              <a:rPr lang="id-ID" sz="2400" dirty="0" smtClean="0"/>
              <a:t>   - Web Hosting </a:t>
            </a:r>
          </a:p>
          <a:p>
            <a:pPr marL="0" indent="0" algn="just">
              <a:lnSpc>
                <a:spcPct val="150000"/>
              </a:lnSpc>
              <a:buNone/>
            </a:pPr>
            <a:r>
              <a:rPr lang="id-ID" sz="2400" dirty="0"/>
              <a:t> </a:t>
            </a:r>
            <a:r>
              <a:rPr lang="id-ID" sz="2400" dirty="0" smtClean="0"/>
              <a:t>  - </a:t>
            </a:r>
            <a:r>
              <a:rPr lang="id-ID" sz="2400" dirty="0"/>
              <a:t>Proprietary </a:t>
            </a:r>
            <a:endParaRPr lang="id-ID" sz="2400" dirty="0" smtClean="0"/>
          </a:p>
          <a:p>
            <a:pPr marL="0" indent="0" algn="just">
              <a:lnSpc>
                <a:spcPct val="150000"/>
              </a:lnSpc>
              <a:buNone/>
            </a:pPr>
            <a:r>
              <a:rPr lang="id-ID" sz="2400" dirty="0"/>
              <a:t> </a:t>
            </a:r>
            <a:r>
              <a:rPr lang="id-ID" sz="2400" dirty="0" smtClean="0"/>
              <a:t>  - </a:t>
            </a:r>
            <a:r>
              <a:rPr lang="id-ID" sz="2400" dirty="0"/>
              <a:t>Force.com</a:t>
            </a:r>
          </a:p>
        </p:txBody>
      </p:sp>
      <p:sp>
        <p:nvSpPr>
          <p:cNvPr id="4" name="Date Placeholder 3"/>
          <p:cNvSpPr>
            <a:spLocks noGrp="1"/>
          </p:cNvSpPr>
          <p:nvPr>
            <p:ph type="dt" sz="half" idx="10"/>
          </p:nvPr>
        </p:nvSpPr>
        <p:spPr/>
        <p:txBody>
          <a:bodyPr/>
          <a:lstStyle/>
          <a:p>
            <a:fld id="{CE06A798-9ECF-42F8-8B38-F9E623387872}"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11</a:t>
            </a:fld>
            <a:endParaRPr lang="id-ID" dirty="0"/>
          </a:p>
        </p:txBody>
      </p:sp>
    </p:spTree>
    <p:extLst>
      <p:ext uri="{BB962C8B-B14F-4D97-AF65-F5344CB8AC3E}">
        <p14:creationId xmlns:p14="http://schemas.microsoft.com/office/powerpoint/2010/main" val="40400460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Reliability </a:t>
            </a:r>
          </a:p>
        </p:txBody>
      </p:sp>
      <p:sp>
        <p:nvSpPr>
          <p:cNvPr id="3" name="Content Placeholder 2"/>
          <p:cNvSpPr>
            <a:spLocks noGrp="1"/>
          </p:cNvSpPr>
          <p:nvPr>
            <p:ph idx="1"/>
          </p:nvPr>
        </p:nvSpPr>
        <p:spPr/>
        <p:txBody>
          <a:bodyPr anchor="ctr">
            <a:noAutofit/>
          </a:bodyPr>
          <a:lstStyle/>
          <a:p>
            <a:pPr>
              <a:lnSpc>
                <a:spcPct val="150000"/>
              </a:lnSpc>
            </a:pPr>
            <a:r>
              <a:rPr lang="en-US" dirty="0"/>
              <a:t>High-performing and reliable </a:t>
            </a:r>
            <a:r>
              <a:rPr lang="en-US" dirty="0" smtClean="0"/>
              <a:t>solutions</a:t>
            </a:r>
          </a:p>
          <a:p>
            <a:pPr>
              <a:lnSpc>
                <a:spcPct val="150000"/>
              </a:lnSpc>
            </a:pPr>
            <a:r>
              <a:rPr lang="en-US" dirty="0" smtClean="0"/>
              <a:t>Achieve </a:t>
            </a:r>
            <a:r>
              <a:rPr lang="en-US" dirty="0"/>
              <a:t>greater </a:t>
            </a:r>
            <a:r>
              <a:rPr lang="en-US" dirty="0" smtClean="0"/>
              <a:t>flexibility/capacity</a:t>
            </a:r>
          </a:p>
          <a:p>
            <a:pPr>
              <a:lnSpc>
                <a:spcPct val="150000"/>
              </a:lnSpc>
            </a:pPr>
            <a:r>
              <a:rPr lang="en-US" dirty="0" smtClean="0"/>
              <a:t>Reliability:</a:t>
            </a:r>
            <a:endParaRPr lang="en-US" dirty="0"/>
          </a:p>
          <a:p>
            <a:pPr lvl="1">
              <a:lnSpc>
                <a:spcPct val="150000"/>
              </a:lnSpc>
              <a:buFont typeface="Wingdings" panose="05000000000000000000" pitchFamily="2" charset="2"/>
              <a:buChar char="ü"/>
            </a:pPr>
            <a:r>
              <a:rPr lang="en-US" sz="2000" dirty="0" smtClean="0"/>
              <a:t>Recover </a:t>
            </a:r>
            <a:r>
              <a:rPr lang="en-US" sz="2000" dirty="0"/>
              <a:t>from </a:t>
            </a:r>
            <a:r>
              <a:rPr lang="en-US" sz="2000" dirty="0" smtClean="0"/>
              <a:t>failures</a:t>
            </a:r>
            <a:endParaRPr lang="en-US" sz="2000" dirty="0"/>
          </a:p>
          <a:p>
            <a:pPr lvl="1">
              <a:lnSpc>
                <a:spcPct val="150000"/>
              </a:lnSpc>
              <a:buFont typeface="Wingdings" panose="05000000000000000000" pitchFamily="2" charset="2"/>
              <a:buChar char="ü"/>
            </a:pPr>
            <a:r>
              <a:rPr lang="en-US" sz="2000" dirty="0" smtClean="0"/>
              <a:t>Resources </a:t>
            </a:r>
            <a:r>
              <a:rPr lang="en-US" sz="2000" dirty="0"/>
              <a:t>that demand and mitigate </a:t>
            </a:r>
            <a:r>
              <a:rPr lang="en-US" sz="2000" dirty="0" smtClean="0"/>
              <a:t>disruptions</a:t>
            </a:r>
          </a:p>
          <a:p>
            <a:pPr>
              <a:lnSpc>
                <a:spcPct val="150000"/>
              </a:lnSpc>
            </a:pPr>
            <a:r>
              <a:rPr lang="en-US" dirty="0" smtClean="0"/>
              <a:t>Must </a:t>
            </a:r>
            <a:r>
              <a:rPr lang="en-US" dirty="0"/>
              <a:t>have well-planned </a:t>
            </a:r>
            <a:r>
              <a:rPr lang="en-US" dirty="0" smtClean="0"/>
              <a:t>foundation</a:t>
            </a:r>
            <a:endParaRPr lang="en-US" dirty="0"/>
          </a:p>
          <a:p>
            <a:pPr lvl="1">
              <a:lnSpc>
                <a:spcPct val="150000"/>
              </a:lnSpc>
              <a:buFont typeface="Wingdings" panose="05000000000000000000" pitchFamily="2" charset="2"/>
              <a:buChar char="ü"/>
            </a:pPr>
            <a:r>
              <a:rPr lang="en-US" sz="2000" dirty="0" smtClean="0"/>
              <a:t>Reduce </a:t>
            </a:r>
            <a:r>
              <a:rPr lang="en-US" sz="2000" dirty="0"/>
              <a:t>uncertainty of </a:t>
            </a:r>
            <a:r>
              <a:rPr lang="en-US" sz="2000" dirty="0" smtClean="0"/>
              <a:t>forecasting</a:t>
            </a:r>
            <a:endParaRPr lang="en-US" sz="2000" dirty="0"/>
          </a:p>
          <a:p>
            <a:pPr lvl="1">
              <a:lnSpc>
                <a:spcPct val="150000"/>
              </a:lnSpc>
              <a:buFont typeface="Wingdings" panose="05000000000000000000" pitchFamily="2" charset="2"/>
              <a:buChar char="ü"/>
            </a:pPr>
            <a:r>
              <a:rPr lang="en-US" sz="2000" dirty="0" smtClean="0"/>
              <a:t>Detect </a:t>
            </a:r>
            <a:r>
              <a:rPr lang="en-US" sz="2000" dirty="0"/>
              <a:t>failure and automatically heal </a:t>
            </a:r>
            <a:r>
              <a:rPr lang="en-US" sz="2000" dirty="0" smtClean="0"/>
              <a:t>itself</a:t>
            </a:r>
          </a:p>
          <a:p>
            <a:pPr>
              <a:lnSpc>
                <a:spcPct val="150000"/>
              </a:lnSpc>
            </a:pPr>
            <a:r>
              <a:rPr lang="en-US" dirty="0" smtClean="0"/>
              <a:t>Unmatched </a:t>
            </a:r>
            <a:r>
              <a:rPr lang="en-US" dirty="0"/>
              <a:t>by on-premise solutions </a:t>
            </a:r>
          </a:p>
        </p:txBody>
      </p:sp>
      <p:sp>
        <p:nvSpPr>
          <p:cNvPr id="4" name="Date Placeholder 3"/>
          <p:cNvSpPr>
            <a:spLocks noGrp="1"/>
          </p:cNvSpPr>
          <p:nvPr>
            <p:ph type="dt" sz="half" idx="10"/>
          </p:nvPr>
        </p:nvSpPr>
        <p:spPr/>
        <p:txBody>
          <a:bodyPr/>
          <a:lstStyle/>
          <a:p>
            <a:fld id="{08DC4B6B-461B-4368-A5C8-AB4EF43B63A6}"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a:xfrm>
            <a:off x="8019738" y="6176212"/>
            <a:ext cx="979882" cy="617454"/>
          </a:xfrm>
        </p:spPr>
        <p:txBody>
          <a:bodyPr/>
          <a:lstStyle/>
          <a:p>
            <a:fld id="{DF0E258F-04D6-46E9-8B77-0866F5CD991D}" type="slidenum">
              <a:rPr lang="id-ID" smtClean="0"/>
              <a:pPr/>
              <a:t>110</a:t>
            </a:fld>
            <a:endParaRPr lang="id-ID" dirty="0"/>
          </a:p>
        </p:txBody>
      </p:sp>
      <p:pic>
        <p:nvPicPr>
          <p:cNvPr id="7" name="Picture 6"/>
          <p:cNvPicPr>
            <a:picLocks noChangeAspect="1"/>
          </p:cNvPicPr>
          <p:nvPr/>
        </p:nvPicPr>
        <p:blipFill>
          <a:blip r:embed="rId2"/>
          <a:stretch>
            <a:fillRect/>
          </a:stretch>
        </p:blipFill>
        <p:spPr>
          <a:xfrm>
            <a:off x="5960248" y="1480691"/>
            <a:ext cx="2192705" cy="2138160"/>
          </a:xfrm>
          <a:prstGeom prst="rect">
            <a:avLst/>
          </a:prstGeom>
        </p:spPr>
      </p:pic>
    </p:spTree>
    <p:extLst>
      <p:ext uri="{BB962C8B-B14F-4D97-AF65-F5344CB8AC3E}">
        <p14:creationId xmlns:p14="http://schemas.microsoft.com/office/powerpoint/2010/main" val="134540822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Pricing: Pay as you go </a:t>
            </a:r>
          </a:p>
        </p:txBody>
      </p:sp>
      <p:sp>
        <p:nvSpPr>
          <p:cNvPr id="3" name="Content Placeholder 2"/>
          <p:cNvSpPr>
            <a:spLocks noGrp="1"/>
          </p:cNvSpPr>
          <p:nvPr>
            <p:ph idx="1"/>
          </p:nvPr>
        </p:nvSpPr>
        <p:spPr>
          <a:xfrm>
            <a:off x="184897" y="1451811"/>
            <a:ext cx="5753967" cy="4724400"/>
          </a:xfrm>
        </p:spPr>
        <p:txBody>
          <a:bodyPr anchor="ctr">
            <a:normAutofit lnSpcReduction="10000"/>
          </a:bodyPr>
          <a:lstStyle/>
          <a:p>
            <a:pPr marL="0" indent="0">
              <a:lnSpc>
                <a:spcPct val="150000"/>
              </a:lnSpc>
              <a:buNone/>
            </a:pPr>
            <a:r>
              <a:rPr lang="en-US" sz="2400" dirty="0" smtClean="0"/>
              <a:t>Benefits</a:t>
            </a:r>
            <a:endParaRPr lang="en-US" sz="2400" dirty="0"/>
          </a:p>
          <a:p>
            <a:pPr lvl="1">
              <a:lnSpc>
                <a:spcPct val="150000"/>
              </a:lnSpc>
              <a:buFont typeface="Wingdings" panose="05000000000000000000" pitchFamily="2" charset="2"/>
              <a:buChar char="ü"/>
            </a:pPr>
            <a:r>
              <a:rPr lang="en-US" sz="2400" dirty="0" smtClean="0"/>
              <a:t>Redirect </a:t>
            </a:r>
            <a:r>
              <a:rPr lang="en-US" sz="2400" dirty="0"/>
              <a:t>focus to innovation and </a:t>
            </a:r>
            <a:r>
              <a:rPr lang="en-US" sz="2400" dirty="0" smtClean="0"/>
              <a:t>invention</a:t>
            </a:r>
            <a:endParaRPr lang="en-US" sz="2400" dirty="0"/>
          </a:p>
          <a:p>
            <a:pPr lvl="1">
              <a:lnSpc>
                <a:spcPct val="150000"/>
              </a:lnSpc>
              <a:buFont typeface="Wingdings" panose="05000000000000000000" pitchFamily="2" charset="2"/>
              <a:buChar char="ü"/>
            </a:pPr>
            <a:r>
              <a:rPr lang="en-US" sz="2400" dirty="0" smtClean="0"/>
              <a:t>Adapt </a:t>
            </a:r>
            <a:r>
              <a:rPr lang="en-US" sz="2400" dirty="0"/>
              <a:t>to changing business </a:t>
            </a:r>
            <a:r>
              <a:rPr lang="en-US" sz="2400" dirty="0" smtClean="0"/>
              <a:t>needs</a:t>
            </a:r>
            <a:endParaRPr lang="en-US" sz="2400" dirty="0"/>
          </a:p>
          <a:p>
            <a:pPr lvl="1">
              <a:lnSpc>
                <a:spcPct val="150000"/>
              </a:lnSpc>
              <a:buFont typeface="Wingdings" panose="05000000000000000000" pitchFamily="2" charset="2"/>
              <a:buChar char="ü"/>
            </a:pPr>
            <a:r>
              <a:rPr lang="en-US" sz="2400" dirty="0" smtClean="0"/>
              <a:t>Improve </a:t>
            </a:r>
            <a:r>
              <a:rPr lang="en-US" sz="2400" dirty="0"/>
              <a:t>responsiveness to </a:t>
            </a:r>
            <a:r>
              <a:rPr lang="en-US" sz="2400" dirty="0" smtClean="0"/>
              <a:t>changes</a:t>
            </a:r>
            <a:endParaRPr lang="en-US" sz="2400" dirty="0"/>
          </a:p>
          <a:p>
            <a:pPr lvl="1">
              <a:lnSpc>
                <a:spcPct val="150000"/>
              </a:lnSpc>
              <a:buFont typeface="Wingdings" panose="05000000000000000000" pitchFamily="2" charset="2"/>
              <a:buChar char="ü"/>
            </a:pPr>
            <a:r>
              <a:rPr lang="en-US" sz="2400" dirty="0" smtClean="0"/>
              <a:t>Reduce </a:t>
            </a:r>
            <a:r>
              <a:rPr lang="en-US" sz="2400" dirty="0"/>
              <a:t>risk or overprovisioning or missing </a:t>
            </a:r>
            <a:r>
              <a:rPr lang="en-US" sz="2400" dirty="0" smtClean="0"/>
              <a:t>capacity</a:t>
            </a:r>
            <a:endParaRPr lang="en-US" sz="1600" dirty="0"/>
          </a:p>
        </p:txBody>
      </p:sp>
      <p:sp>
        <p:nvSpPr>
          <p:cNvPr id="4" name="Date Placeholder 3"/>
          <p:cNvSpPr>
            <a:spLocks noGrp="1"/>
          </p:cNvSpPr>
          <p:nvPr>
            <p:ph type="dt" sz="half" idx="10"/>
          </p:nvPr>
        </p:nvSpPr>
        <p:spPr/>
        <p:txBody>
          <a:bodyPr/>
          <a:lstStyle/>
          <a:p>
            <a:fld id="{5E755FB1-23CD-4CE8-ACCC-B8B1866AEBAA}"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a:xfrm>
            <a:off x="8019738" y="6176212"/>
            <a:ext cx="979882" cy="617454"/>
          </a:xfrm>
        </p:spPr>
        <p:txBody>
          <a:bodyPr/>
          <a:lstStyle/>
          <a:p>
            <a:fld id="{DF0E258F-04D6-46E9-8B77-0866F5CD991D}" type="slidenum">
              <a:rPr lang="id-ID" smtClean="0"/>
              <a:pPr/>
              <a:t>111</a:t>
            </a:fld>
            <a:endParaRPr lang="id-ID" dirty="0"/>
          </a:p>
        </p:txBody>
      </p:sp>
      <p:pic>
        <p:nvPicPr>
          <p:cNvPr id="7" name="Picture 6"/>
          <p:cNvPicPr>
            <a:picLocks noChangeAspect="1"/>
          </p:cNvPicPr>
          <p:nvPr/>
        </p:nvPicPr>
        <p:blipFill>
          <a:blip r:embed="rId3"/>
          <a:stretch>
            <a:fillRect/>
          </a:stretch>
        </p:blipFill>
        <p:spPr>
          <a:xfrm>
            <a:off x="5938864" y="2858196"/>
            <a:ext cx="2261538" cy="2273136"/>
          </a:xfrm>
          <a:prstGeom prst="rect">
            <a:avLst/>
          </a:prstGeom>
        </p:spPr>
      </p:pic>
    </p:spTree>
    <p:extLst>
      <p:ext uri="{BB962C8B-B14F-4D97-AF65-F5344CB8AC3E}">
        <p14:creationId xmlns:p14="http://schemas.microsoft.com/office/powerpoint/2010/main" val="40818969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Conclusion</a:t>
            </a:r>
            <a:endParaRPr lang="en-US"/>
          </a:p>
        </p:txBody>
      </p:sp>
      <p:sp>
        <p:nvSpPr>
          <p:cNvPr id="3" name="Content Placeholder 2"/>
          <p:cNvSpPr>
            <a:spLocks noGrp="1"/>
          </p:cNvSpPr>
          <p:nvPr>
            <p:ph idx="1"/>
          </p:nvPr>
        </p:nvSpPr>
        <p:spPr/>
        <p:txBody>
          <a:bodyPr numCol="2" anchor="ctr"/>
          <a:lstStyle/>
          <a:p>
            <a:r>
              <a:rPr lang="en-US" sz="2400" dirty="0" smtClean="0"/>
              <a:t>Connect </a:t>
            </a:r>
            <a:r>
              <a:rPr lang="en-US" sz="2400" dirty="0"/>
              <a:t>with </a:t>
            </a:r>
            <a:r>
              <a:rPr lang="en-US" sz="2400" dirty="0" smtClean="0"/>
              <a:t>customers</a:t>
            </a:r>
          </a:p>
          <a:p>
            <a:r>
              <a:rPr lang="en-US" sz="2400" dirty="0" smtClean="0"/>
              <a:t>Develop </a:t>
            </a:r>
            <a:r>
              <a:rPr lang="en-US" sz="2400" dirty="0"/>
              <a:t>ground-breaking new</a:t>
            </a:r>
            <a:br>
              <a:rPr lang="en-US" sz="2400" dirty="0"/>
            </a:br>
            <a:r>
              <a:rPr lang="en-US" sz="2400" dirty="0" smtClean="0"/>
              <a:t>insights</a:t>
            </a:r>
          </a:p>
          <a:p>
            <a:r>
              <a:rPr lang="en-US" sz="2400" dirty="0" smtClean="0"/>
              <a:t>Scientific breakthroughs</a:t>
            </a:r>
          </a:p>
          <a:p>
            <a:r>
              <a:rPr lang="en-US" sz="2400" dirty="0" smtClean="0"/>
              <a:t>Deliver </a:t>
            </a:r>
            <a:r>
              <a:rPr lang="en-US" sz="2400" dirty="0"/>
              <a:t>innovative new </a:t>
            </a:r>
            <a:r>
              <a:rPr lang="en-US" sz="2400" dirty="0" smtClean="0"/>
              <a:t>products and </a:t>
            </a:r>
            <a:r>
              <a:rPr lang="en-US" sz="2400" dirty="0"/>
              <a:t>services </a:t>
            </a:r>
            <a:r>
              <a:rPr lang="en-US" dirty="0"/>
              <a:t/>
            </a:r>
            <a:br>
              <a:rPr lang="en-US" dirty="0"/>
            </a:br>
            <a:endParaRPr lang="en-US" dirty="0"/>
          </a:p>
        </p:txBody>
      </p:sp>
      <p:sp>
        <p:nvSpPr>
          <p:cNvPr id="4" name="Date Placeholder 3"/>
          <p:cNvSpPr>
            <a:spLocks noGrp="1"/>
          </p:cNvSpPr>
          <p:nvPr>
            <p:ph type="dt" sz="half" idx="10"/>
          </p:nvPr>
        </p:nvSpPr>
        <p:spPr/>
        <p:txBody>
          <a:bodyPr/>
          <a:lstStyle/>
          <a:p>
            <a:fld id="{FE4AD2F3-0179-48A0-88D4-9E3B5594C755}"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a:xfrm>
            <a:off x="7989757" y="6176212"/>
            <a:ext cx="1009863" cy="617454"/>
          </a:xfrm>
        </p:spPr>
        <p:txBody>
          <a:bodyPr/>
          <a:lstStyle/>
          <a:p>
            <a:fld id="{DF0E258F-04D6-46E9-8B77-0866F5CD991D}" type="slidenum">
              <a:rPr lang="id-ID" smtClean="0"/>
              <a:pPr/>
              <a:t>112</a:t>
            </a:fld>
            <a:endParaRPr lang="id-ID" dirty="0"/>
          </a:p>
        </p:txBody>
      </p:sp>
      <p:pic>
        <p:nvPicPr>
          <p:cNvPr id="8" name="Picture 7"/>
          <p:cNvPicPr>
            <a:picLocks noChangeAspect="1"/>
          </p:cNvPicPr>
          <p:nvPr/>
        </p:nvPicPr>
        <p:blipFill>
          <a:blip r:embed="rId3"/>
          <a:stretch>
            <a:fillRect/>
          </a:stretch>
        </p:blipFill>
        <p:spPr>
          <a:xfrm>
            <a:off x="4773270" y="2008133"/>
            <a:ext cx="4113721" cy="2983957"/>
          </a:xfrm>
          <a:prstGeom prst="rect">
            <a:avLst/>
          </a:prstGeom>
        </p:spPr>
      </p:pic>
    </p:spTree>
    <p:extLst>
      <p:ext uri="{BB962C8B-B14F-4D97-AF65-F5344CB8AC3E}">
        <p14:creationId xmlns:p14="http://schemas.microsoft.com/office/powerpoint/2010/main" val="4339840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id-ID" dirty="0" smtClean="0"/>
              <a:t>LATIHAN</a:t>
            </a:r>
            <a:endParaRPr lang="id-ID" dirty="0"/>
          </a:p>
        </p:txBody>
      </p:sp>
      <p:sp>
        <p:nvSpPr>
          <p:cNvPr id="3" name="Text Placeholder 2"/>
          <p:cNvSpPr>
            <a:spLocks noGrp="1"/>
          </p:cNvSpPr>
          <p:nvPr>
            <p:ph type="body" idx="1"/>
          </p:nvPr>
        </p:nvSpPr>
        <p:spPr/>
        <p:txBody>
          <a:bodyPr>
            <a:normAutofit fontScale="92500" lnSpcReduction="20000"/>
          </a:bodyPr>
          <a:lstStyle/>
          <a:p>
            <a:endParaRPr lang="id-ID" dirty="0"/>
          </a:p>
        </p:txBody>
      </p:sp>
      <p:sp>
        <p:nvSpPr>
          <p:cNvPr id="4" name="Date Placeholder 3"/>
          <p:cNvSpPr>
            <a:spLocks noGrp="1"/>
          </p:cNvSpPr>
          <p:nvPr>
            <p:ph type="dt" sz="half" idx="10"/>
          </p:nvPr>
        </p:nvSpPr>
        <p:spPr/>
        <p:txBody>
          <a:bodyPr/>
          <a:lstStyle/>
          <a:p>
            <a:fld id="{06949178-E1A1-4CC0-B7C5-409EE0DA3E1B}" type="datetime1">
              <a:rPr lang="id-ID" smtClean="0"/>
              <a:t>03/07/2019</a:t>
            </a:fld>
            <a:endParaRPr lang="id-ID"/>
          </a:p>
        </p:txBody>
      </p:sp>
      <p:sp>
        <p:nvSpPr>
          <p:cNvPr id="5" name="Footer Placeholder 4"/>
          <p:cNvSpPr>
            <a:spLocks noGrp="1"/>
          </p:cNvSpPr>
          <p:nvPr>
            <p:ph type="ftr" sz="quarter" idx="11"/>
          </p:nvPr>
        </p:nvSpPr>
        <p:spPr/>
        <p:txBody>
          <a:bodyPr/>
          <a:lstStyle/>
          <a:p>
            <a:r>
              <a:rPr lang="id-ID" smtClean="0"/>
              <a:t>Konsep Teknologi Cloud &amp; Virtualisasi</a:t>
            </a:r>
            <a:endParaRPr lang="id-ID"/>
          </a:p>
        </p:txBody>
      </p:sp>
      <p:sp>
        <p:nvSpPr>
          <p:cNvPr id="6" name="Slide Number Placeholder 5"/>
          <p:cNvSpPr>
            <a:spLocks noGrp="1"/>
          </p:cNvSpPr>
          <p:nvPr>
            <p:ph type="sldNum" sz="quarter" idx="12"/>
          </p:nvPr>
        </p:nvSpPr>
        <p:spPr/>
        <p:txBody>
          <a:bodyPr/>
          <a:lstStyle/>
          <a:p>
            <a:fld id="{DF0E258F-04D6-46E9-8B77-0866F5CD991D}" type="slidenum">
              <a:rPr lang="id-ID" smtClean="0"/>
              <a:t>113</a:t>
            </a:fld>
            <a:endParaRPr lang="id-ID" dirty="0"/>
          </a:p>
        </p:txBody>
      </p:sp>
    </p:spTree>
    <p:extLst>
      <p:ext uri="{BB962C8B-B14F-4D97-AF65-F5344CB8AC3E}">
        <p14:creationId xmlns:p14="http://schemas.microsoft.com/office/powerpoint/2010/main" val="313316317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id-ID" dirty="0"/>
          </a:p>
        </p:txBody>
      </p:sp>
      <p:sp>
        <p:nvSpPr>
          <p:cNvPr id="3" name="Content Placeholder 2"/>
          <p:cNvSpPr>
            <a:spLocks noGrp="1"/>
          </p:cNvSpPr>
          <p:nvPr>
            <p:ph idx="1"/>
          </p:nvPr>
        </p:nvSpPr>
        <p:spPr>
          <a:xfrm>
            <a:off x="184897" y="1443120"/>
            <a:ext cx="8814723" cy="5162971"/>
          </a:xfrm>
        </p:spPr>
        <p:txBody>
          <a:bodyPr>
            <a:noAutofit/>
          </a:bodyPr>
          <a:lstStyle/>
          <a:p>
            <a:endParaRPr lang="id-ID" sz="2400" dirty="0"/>
          </a:p>
        </p:txBody>
      </p:sp>
      <p:sp>
        <p:nvSpPr>
          <p:cNvPr id="4" name="Date Placeholder 3"/>
          <p:cNvSpPr>
            <a:spLocks noGrp="1"/>
          </p:cNvSpPr>
          <p:nvPr>
            <p:ph type="dt" sz="half" idx="10"/>
          </p:nvPr>
        </p:nvSpPr>
        <p:spPr/>
        <p:txBody>
          <a:bodyPr/>
          <a:lstStyle/>
          <a:p>
            <a:fld id="{070E6323-9C1A-44F9-8C1F-35C18AC4CF53}"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a:xfrm>
            <a:off x="8004748" y="6250898"/>
            <a:ext cx="994872" cy="542767"/>
          </a:xfrm>
        </p:spPr>
        <p:txBody>
          <a:bodyPr/>
          <a:lstStyle/>
          <a:p>
            <a:fld id="{DF0E258F-04D6-46E9-8B77-0866F5CD991D}" type="slidenum">
              <a:rPr lang="id-ID" smtClean="0"/>
              <a:pPr/>
              <a:t>114</a:t>
            </a:fld>
            <a:endParaRPr lang="id-ID" dirty="0"/>
          </a:p>
        </p:txBody>
      </p:sp>
    </p:spTree>
    <p:extLst>
      <p:ext uri="{BB962C8B-B14F-4D97-AF65-F5344CB8AC3E}">
        <p14:creationId xmlns:p14="http://schemas.microsoft.com/office/powerpoint/2010/main" val="232303990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xmlns="" id="{088EDB95-D57D-43D6-839D-F21AFB3EFF2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2222" r="2424"/>
          <a:stretch/>
        </p:blipFill>
        <p:spPr>
          <a:xfrm>
            <a:off x="4082473" y="0"/>
            <a:ext cx="5061527" cy="6858000"/>
          </a:xfrm>
          <a:prstGeom prst="rect">
            <a:avLst/>
          </a:prstGeom>
        </p:spPr>
      </p:pic>
      <p:grpSp>
        <p:nvGrpSpPr>
          <p:cNvPr id="6" name="Group 5">
            <a:extLst>
              <a:ext uri="{FF2B5EF4-FFF2-40B4-BE49-F238E27FC236}">
                <a16:creationId xmlns:a16="http://schemas.microsoft.com/office/drawing/2014/main" xmlns="" id="{539FCA66-5646-4B0E-8DAB-6A9D8EC1C265}"/>
              </a:ext>
            </a:extLst>
          </p:cNvPr>
          <p:cNvGrpSpPr/>
          <p:nvPr/>
        </p:nvGrpSpPr>
        <p:grpSpPr>
          <a:xfrm>
            <a:off x="479456" y="3027641"/>
            <a:ext cx="2716277" cy="1073283"/>
            <a:chOff x="2206243" y="3959676"/>
            <a:chExt cx="2716277" cy="1073283"/>
          </a:xfrm>
        </p:grpSpPr>
        <p:pic>
          <p:nvPicPr>
            <p:cNvPr id="7" name="Picture 6">
              <a:extLst>
                <a:ext uri="{FF2B5EF4-FFF2-40B4-BE49-F238E27FC236}">
                  <a16:creationId xmlns:a16="http://schemas.microsoft.com/office/drawing/2014/main" xmlns="" id="{5C0680D9-1347-439D-B54E-62825519D7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11537" y="4518056"/>
              <a:ext cx="187746" cy="187746"/>
            </a:xfrm>
            <a:prstGeom prst="rect">
              <a:avLst/>
            </a:prstGeom>
          </p:spPr>
        </p:pic>
        <p:pic>
          <p:nvPicPr>
            <p:cNvPr id="8" name="Picture 7">
              <a:extLst>
                <a:ext uri="{FF2B5EF4-FFF2-40B4-BE49-F238E27FC236}">
                  <a16:creationId xmlns:a16="http://schemas.microsoft.com/office/drawing/2014/main" xmlns="" id="{A4A983BD-FDF3-467D-B6FC-5262B27834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11537" y="4066816"/>
              <a:ext cx="187746" cy="187746"/>
            </a:xfrm>
            <a:prstGeom prst="rect">
              <a:avLst/>
            </a:prstGeom>
          </p:spPr>
        </p:pic>
        <p:pic>
          <p:nvPicPr>
            <p:cNvPr id="9" name="Picture 8">
              <a:extLst>
                <a:ext uri="{FF2B5EF4-FFF2-40B4-BE49-F238E27FC236}">
                  <a16:creationId xmlns:a16="http://schemas.microsoft.com/office/drawing/2014/main" xmlns="" id="{974C9ED1-F614-40B7-B987-364331AEA7A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11537" y="4292436"/>
              <a:ext cx="187746" cy="187746"/>
            </a:xfrm>
            <a:prstGeom prst="rect">
              <a:avLst/>
            </a:prstGeom>
          </p:spPr>
        </p:pic>
        <p:sp>
          <p:nvSpPr>
            <p:cNvPr id="10" name="Title 1">
              <a:extLst>
                <a:ext uri="{FF2B5EF4-FFF2-40B4-BE49-F238E27FC236}">
                  <a16:creationId xmlns:a16="http://schemas.microsoft.com/office/drawing/2014/main" xmlns="" id="{1D067117-5FDC-4612-B064-B663709B1833}"/>
                </a:ext>
              </a:extLst>
            </p:cNvPr>
            <p:cNvSpPr txBox="1">
              <a:spLocks/>
            </p:cNvSpPr>
            <p:nvPr/>
          </p:nvSpPr>
          <p:spPr>
            <a:xfrm>
              <a:off x="2424490" y="3959676"/>
              <a:ext cx="1993143" cy="3784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400" dirty="0" err="1">
                  <a:solidFill>
                    <a:srgbClr val="4472C4">
                      <a:lumMod val="50000"/>
                    </a:srgbClr>
                  </a:solidFill>
                  <a:latin typeface="HP Simplified" panose="020B0606020204020204" pitchFamily="34" charset="0"/>
                </a:rPr>
                <a:t>digitalent.kominfo</a:t>
              </a:r>
              <a:endParaRPr lang="en-US" sz="700" dirty="0">
                <a:solidFill>
                  <a:srgbClr val="4472C4">
                    <a:lumMod val="50000"/>
                  </a:srgbClr>
                </a:solidFill>
                <a:latin typeface="HP Simplified" panose="020B0606020204020204" pitchFamily="34" charset="0"/>
              </a:endParaRPr>
            </a:p>
          </p:txBody>
        </p:sp>
        <p:sp>
          <p:nvSpPr>
            <p:cNvPr id="11" name="Title 1">
              <a:extLst>
                <a:ext uri="{FF2B5EF4-FFF2-40B4-BE49-F238E27FC236}">
                  <a16:creationId xmlns:a16="http://schemas.microsoft.com/office/drawing/2014/main" xmlns="" id="{1836F539-354E-46E3-8616-C5F4B6531B84}"/>
                </a:ext>
              </a:extLst>
            </p:cNvPr>
            <p:cNvSpPr txBox="1">
              <a:spLocks/>
            </p:cNvSpPr>
            <p:nvPr/>
          </p:nvSpPr>
          <p:spPr>
            <a:xfrm>
              <a:off x="2424490" y="4187630"/>
              <a:ext cx="1993143" cy="3784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400" dirty="0" err="1">
                  <a:solidFill>
                    <a:srgbClr val="4472C4">
                      <a:lumMod val="50000"/>
                    </a:srgbClr>
                  </a:solidFill>
                  <a:latin typeface="HP Simplified" panose="020B0606020204020204" pitchFamily="34" charset="0"/>
                </a:rPr>
                <a:t>digitalent.kominfo</a:t>
              </a:r>
              <a:endParaRPr lang="en-US" sz="700" dirty="0">
                <a:solidFill>
                  <a:srgbClr val="4472C4">
                    <a:lumMod val="50000"/>
                  </a:srgbClr>
                </a:solidFill>
                <a:latin typeface="HP Simplified" panose="020B0606020204020204" pitchFamily="34" charset="0"/>
              </a:endParaRPr>
            </a:p>
          </p:txBody>
        </p:sp>
        <p:sp>
          <p:nvSpPr>
            <p:cNvPr id="12" name="Title 1">
              <a:extLst>
                <a:ext uri="{FF2B5EF4-FFF2-40B4-BE49-F238E27FC236}">
                  <a16:creationId xmlns:a16="http://schemas.microsoft.com/office/drawing/2014/main" xmlns="" id="{01C47935-32DD-4412-BB89-98F47C0CF21E}"/>
                </a:ext>
              </a:extLst>
            </p:cNvPr>
            <p:cNvSpPr txBox="1">
              <a:spLocks/>
            </p:cNvSpPr>
            <p:nvPr/>
          </p:nvSpPr>
          <p:spPr>
            <a:xfrm>
              <a:off x="2424490" y="4422719"/>
              <a:ext cx="1993143" cy="3784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400" dirty="0" err="1">
                  <a:solidFill>
                    <a:srgbClr val="4472C4">
                      <a:lumMod val="50000"/>
                    </a:srgbClr>
                  </a:solidFill>
                  <a:latin typeface="HP Simplified" panose="020B0606020204020204" pitchFamily="34" charset="0"/>
                </a:rPr>
                <a:t>DTS_kominfo</a:t>
              </a:r>
              <a:endParaRPr lang="en-US" sz="700" dirty="0">
                <a:solidFill>
                  <a:srgbClr val="4472C4">
                    <a:lumMod val="50000"/>
                  </a:srgbClr>
                </a:solidFill>
                <a:latin typeface="HP Simplified" panose="020B0606020204020204" pitchFamily="34" charset="0"/>
              </a:endParaRPr>
            </a:p>
          </p:txBody>
        </p:sp>
        <p:pic>
          <p:nvPicPr>
            <p:cNvPr id="13" name="Picture 12">
              <a:extLst>
                <a:ext uri="{FF2B5EF4-FFF2-40B4-BE49-F238E27FC236}">
                  <a16:creationId xmlns:a16="http://schemas.microsoft.com/office/drawing/2014/main" xmlns="" id="{CDCACA51-C325-4023-9C88-859ACDFAD9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06243" y="4743676"/>
              <a:ext cx="193040" cy="193040"/>
            </a:xfrm>
            <a:prstGeom prst="rect">
              <a:avLst/>
            </a:prstGeom>
          </p:spPr>
        </p:pic>
        <p:sp>
          <p:nvSpPr>
            <p:cNvPr id="14" name="Title 1">
              <a:extLst>
                <a:ext uri="{FF2B5EF4-FFF2-40B4-BE49-F238E27FC236}">
                  <a16:creationId xmlns:a16="http://schemas.microsoft.com/office/drawing/2014/main" xmlns="" id="{AB5299A3-9580-4C35-8ACF-51B39D383A60}"/>
                </a:ext>
              </a:extLst>
            </p:cNvPr>
            <p:cNvSpPr txBox="1">
              <a:spLocks/>
            </p:cNvSpPr>
            <p:nvPr/>
          </p:nvSpPr>
          <p:spPr>
            <a:xfrm>
              <a:off x="2424490" y="4654540"/>
              <a:ext cx="2498030" cy="3784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400" dirty="0">
                  <a:solidFill>
                    <a:srgbClr val="4472C4">
                      <a:lumMod val="50000"/>
                    </a:srgbClr>
                  </a:solidFill>
                  <a:latin typeface="HP Simplified" panose="020B0606020204020204" pitchFamily="34" charset="0"/>
                </a:rPr>
                <a:t>Digital Talent Scholarship 2019</a:t>
              </a:r>
              <a:endParaRPr lang="en-US" sz="700" dirty="0">
                <a:solidFill>
                  <a:srgbClr val="4472C4">
                    <a:lumMod val="50000"/>
                  </a:srgbClr>
                </a:solidFill>
                <a:latin typeface="HP Simplified" panose="020B0606020204020204" pitchFamily="34" charset="0"/>
              </a:endParaRPr>
            </a:p>
          </p:txBody>
        </p:sp>
      </p:grpSp>
      <p:sp>
        <p:nvSpPr>
          <p:cNvPr id="15" name="Title 1">
            <a:extLst>
              <a:ext uri="{FF2B5EF4-FFF2-40B4-BE49-F238E27FC236}">
                <a16:creationId xmlns:a16="http://schemas.microsoft.com/office/drawing/2014/main" xmlns="" id="{15B4ECB2-1EA2-45BD-A1C4-83B0C6BDA2C2}"/>
              </a:ext>
            </a:extLst>
          </p:cNvPr>
          <p:cNvSpPr txBox="1">
            <a:spLocks/>
          </p:cNvSpPr>
          <p:nvPr/>
        </p:nvSpPr>
        <p:spPr>
          <a:xfrm>
            <a:off x="396745" y="1534458"/>
            <a:ext cx="1827720" cy="5877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600" dirty="0">
                <a:solidFill>
                  <a:srgbClr val="4472C4">
                    <a:lumMod val="50000"/>
                  </a:srgbClr>
                </a:solidFill>
                <a:latin typeface="HP Simplified" panose="020B0606020204020204" pitchFamily="34" charset="0"/>
              </a:rPr>
              <a:t>IKUTI KAMI</a:t>
            </a:r>
            <a:endParaRPr lang="en-US" sz="900" dirty="0">
              <a:solidFill>
                <a:srgbClr val="4472C4">
                  <a:lumMod val="50000"/>
                </a:srgbClr>
              </a:solidFill>
              <a:latin typeface="HP Simplified" panose="020B0606020204020204" pitchFamily="34" charset="0"/>
            </a:endParaRPr>
          </a:p>
        </p:txBody>
      </p:sp>
      <p:pic>
        <p:nvPicPr>
          <p:cNvPr id="16" name="Picture 15">
            <a:extLst>
              <a:ext uri="{FF2B5EF4-FFF2-40B4-BE49-F238E27FC236}">
                <a16:creationId xmlns:a16="http://schemas.microsoft.com/office/drawing/2014/main" xmlns="" id="{09ECE9BA-4A57-4C40-8543-79ADE3BA9D8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0124" t="28606" r="7380" b="32333"/>
          <a:stretch/>
        </p:blipFill>
        <p:spPr>
          <a:xfrm>
            <a:off x="314035" y="2050357"/>
            <a:ext cx="1827720" cy="865842"/>
          </a:xfrm>
          <a:prstGeom prst="rect">
            <a:avLst/>
          </a:prstGeom>
        </p:spPr>
      </p:pic>
      <p:sp>
        <p:nvSpPr>
          <p:cNvPr id="17" name="Rectangle 16">
            <a:extLst>
              <a:ext uri="{FF2B5EF4-FFF2-40B4-BE49-F238E27FC236}">
                <a16:creationId xmlns:a16="http://schemas.microsoft.com/office/drawing/2014/main" xmlns="" id="{FE69A50C-EA9B-47A2-B1B3-8D385A77FE0F}"/>
              </a:ext>
            </a:extLst>
          </p:cNvPr>
          <p:cNvSpPr/>
          <p:nvPr/>
        </p:nvSpPr>
        <p:spPr>
          <a:xfrm>
            <a:off x="422449" y="4294918"/>
            <a:ext cx="5509449" cy="1384995"/>
          </a:xfrm>
          <a:prstGeom prst="rect">
            <a:avLst/>
          </a:prstGeom>
        </p:spPr>
        <p:txBody>
          <a:bodyPr wrap="square">
            <a:spAutoFit/>
          </a:bodyPr>
          <a:lstStyle/>
          <a:p>
            <a:pPr defTabSz="457200"/>
            <a:r>
              <a:rPr lang="en-US" sz="1400" dirty="0">
                <a:solidFill>
                  <a:srgbClr val="4472C4">
                    <a:lumMod val="50000"/>
                  </a:srgbClr>
                </a:solidFill>
                <a:latin typeface="HP Simplified" panose="020B0606020204020204" pitchFamily="34" charset="0"/>
              </a:rPr>
              <a:t>Pusat </a:t>
            </a:r>
            <a:r>
              <a:rPr lang="en-US" sz="1400" dirty="0" err="1">
                <a:solidFill>
                  <a:srgbClr val="4472C4">
                    <a:lumMod val="50000"/>
                  </a:srgbClr>
                </a:solidFill>
                <a:latin typeface="HP Simplified" panose="020B0606020204020204" pitchFamily="34" charset="0"/>
              </a:rPr>
              <a:t>Pengembangan</a:t>
            </a:r>
            <a:r>
              <a:rPr lang="en-US" sz="1400" dirty="0">
                <a:solidFill>
                  <a:srgbClr val="4472C4">
                    <a:lumMod val="50000"/>
                  </a:srgbClr>
                </a:solidFill>
                <a:latin typeface="HP Simplified" panose="020B0606020204020204" pitchFamily="34" charset="0"/>
              </a:rPr>
              <a:t> </a:t>
            </a:r>
            <a:r>
              <a:rPr lang="en-US" sz="1400" dirty="0" err="1">
                <a:solidFill>
                  <a:srgbClr val="4472C4">
                    <a:lumMod val="50000"/>
                  </a:srgbClr>
                </a:solidFill>
                <a:latin typeface="HP Simplified" panose="020B0606020204020204" pitchFamily="34" charset="0"/>
              </a:rPr>
              <a:t>Profesi</a:t>
            </a:r>
            <a:r>
              <a:rPr lang="en-US" sz="1400" dirty="0">
                <a:solidFill>
                  <a:srgbClr val="4472C4">
                    <a:lumMod val="50000"/>
                  </a:srgbClr>
                </a:solidFill>
                <a:latin typeface="HP Simplified" panose="020B0606020204020204" pitchFamily="34" charset="0"/>
              </a:rPr>
              <a:t> dan </a:t>
            </a:r>
            <a:r>
              <a:rPr lang="en-US" sz="1400" dirty="0" err="1">
                <a:solidFill>
                  <a:srgbClr val="4472C4">
                    <a:lumMod val="50000"/>
                  </a:srgbClr>
                </a:solidFill>
                <a:latin typeface="HP Simplified" panose="020B0606020204020204" pitchFamily="34" charset="0"/>
              </a:rPr>
              <a:t>Sertifikasi</a:t>
            </a:r>
            <a:endParaRPr lang="en-US" sz="1400" dirty="0">
              <a:solidFill>
                <a:srgbClr val="4472C4">
                  <a:lumMod val="50000"/>
                </a:srgbClr>
              </a:solidFill>
              <a:latin typeface="HP Simplified" panose="020B0606020204020204" pitchFamily="34" charset="0"/>
            </a:endParaRPr>
          </a:p>
          <a:p>
            <a:pPr defTabSz="457200"/>
            <a:r>
              <a:rPr lang="en-US" sz="1400" dirty="0">
                <a:solidFill>
                  <a:srgbClr val="4472C4">
                    <a:lumMod val="50000"/>
                  </a:srgbClr>
                </a:solidFill>
                <a:latin typeface="HP Simplified" panose="020B0606020204020204" pitchFamily="34" charset="0"/>
              </a:rPr>
              <a:t>Badan </a:t>
            </a:r>
            <a:r>
              <a:rPr lang="en-US" sz="1400" dirty="0" err="1">
                <a:solidFill>
                  <a:srgbClr val="4472C4">
                    <a:lumMod val="50000"/>
                  </a:srgbClr>
                </a:solidFill>
                <a:latin typeface="HP Simplified" panose="020B0606020204020204" pitchFamily="34" charset="0"/>
              </a:rPr>
              <a:t>Penelitian</a:t>
            </a:r>
            <a:r>
              <a:rPr lang="en-US" sz="1400" dirty="0">
                <a:solidFill>
                  <a:srgbClr val="4472C4">
                    <a:lumMod val="50000"/>
                  </a:srgbClr>
                </a:solidFill>
                <a:latin typeface="HP Simplified" panose="020B0606020204020204" pitchFamily="34" charset="0"/>
              </a:rPr>
              <a:t> dan </a:t>
            </a:r>
            <a:r>
              <a:rPr lang="en-US" sz="1400" dirty="0" err="1">
                <a:solidFill>
                  <a:srgbClr val="4472C4">
                    <a:lumMod val="50000"/>
                  </a:srgbClr>
                </a:solidFill>
                <a:latin typeface="HP Simplified" panose="020B0606020204020204" pitchFamily="34" charset="0"/>
              </a:rPr>
              <a:t>Pengembangan</a:t>
            </a:r>
            <a:r>
              <a:rPr lang="en-US" sz="1400" dirty="0">
                <a:solidFill>
                  <a:srgbClr val="4472C4">
                    <a:lumMod val="50000"/>
                  </a:srgbClr>
                </a:solidFill>
                <a:latin typeface="HP Simplified" panose="020B0606020204020204" pitchFamily="34" charset="0"/>
              </a:rPr>
              <a:t> SDM</a:t>
            </a:r>
          </a:p>
          <a:p>
            <a:pPr defTabSz="457200"/>
            <a:r>
              <a:rPr lang="en-US" sz="1400" dirty="0">
                <a:solidFill>
                  <a:srgbClr val="4472C4">
                    <a:lumMod val="50000"/>
                  </a:srgbClr>
                </a:solidFill>
                <a:latin typeface="HP Simplified" panose="020B0606020204020204" pitchFamily="34" charset="0"/>
              </a:rPr>
              <a:t>Kementerian </a:t>
            </a:r>
            <a:r>
              <a:rPr lang="en-US" sz="1400" dirty="0" err="1">
                <a:solidFill>
                  <a:srgbClr val="4472C4">
                    <a:lumMod val="50000"/>
                  </a:srgbClr>
                </a:solidFill>
                <a:latin typeface="HP Simplified" panose="020B0606020204020204" pitchFamily="34" charset="0"/>
              </a:rPr>
              <a:t>Komunikasi</a:t>
            </a:r>
            <a:r>
              <a:rPr lang="en-US" sz="1400" dirty="0">
                <a:solidFill>
                  <a:srgbClr val="4472C4">
                    <a:lumMod val="50000"/>
                  </a:srgbClr>
                </a:solidFill>
                <a:latin typeface="HP Simplified" panose="020B0606020204020204" pitchFamily="34" charset="0"/>
              </a:rPr>
              <a:t> dan </a:t>
            </a:r>
            <a:r>
              <a:rPr lang="en-US" sz="1400" dirty="0" err="1">
                <a:solidFill>
                  <a:srgbClr val="4472C4">
                    <a:lumMod val="50000"/>
                  </a:srgbClr>
                </a:solidFill>
                <a:latin typeface="HP Simplified" panose="020B0606020204020204" pitchFamily="34" charset="0"/>
              </a:rPr>
              <a:t>Informatika</a:t>
            </a:r>
            <a:endParaRPr lang="en-US" sz="1400" dirty="0">
              <a:solidFill>
                <a:srgbClr val="4472C4">
                  <a:lumMod val="50000"/>
                </a:srgbClr>
              </a:solidFill>
              <a:latin typeface="HP Simplified" panose="020B0606020204020204" pitchFamily="34" charset="0"/>
            </a:endParaRPr>
          </a:p>
          <a:p>
            <a:pPr defTabSz="457200"/>
            <a:r>
              <a:rPr lang="en-US" sz="1400" dirty="0">
                <a:solidFill>
                  <a:srgbClr val="4472C4">
                    <a:lumMod val="50000"/>
                  </a:srgbClr>
                </a:solidFill>
                <a:latin typeface="HP Simplified" panose="020B0606020204020204" pitchFamily="34" charset="0"/>
              </a:rPr>
              <a:t>Jl. Medan Merdeka Barat No. 9 </a:t>
            </a:r>
          </a:p>
          <a:p>
            <a:pPr defTabSz="457200"/>
            <a:r>
              <a:rPr lang="en-US" sz="1400" dirty="0">
                <a:solidFill>
                  <a:srgbClr val="4472C4">
                    <a:lumMod val="50000"/>
                  </a:srgbClr>
                </a:solidFill>
                <a:latin typeface="HP Simplified" panose="020B0606020204020204" pitchFamily="34" charset="0"/>
              </a:rPr>
              <a:t>(Gd. </a:t>
            </a:r>
            <a:r>
              <a:rPr lang="en-US" sz="1400" dirty="0" err="1">
                <a:solidFill>
                  <a:srgbClr val="4472C4">
                    <a:lumMod val="50000"/>
                  </a:srgbClr>
                </a:solidFill>
                <a:latin typeface="HP Simplified" panose="020B0606020204020204" pitchFamily="34" charset="0"/>
              </a:rPr>
              <a:t>Belakang</a:t>
            </a:r>
            <a:r>
              <a:rPr lang="en-US" sz="1400" dirty="0">
                <a:solidFill>
                  <a:srgbClr val="4472C4">
                    <a:lumMod val="50000"/>
                  </a:srgbClr>
                </a:solidFill>
                <a:latin typeface="HP Simplified" panose="020B0606020204020204" pitchFamily="34" charset="0"/>
              </a:rPr>
              <a:t> Lt. 4 - 5) </a:t>
            </a:r>
          </a:p>
          <a:p>
            <a:pPr defTabSz="457200"/>
            <a:r>
              <a:rPr lang="en-US" sz="1400" dirty="0">
                <a:solidFill>
                  <a:srgbClr val="4472C4">
                    <a:lumMod val="50000"/>
                  </a:srgbClr>
                </a:solidFill>
                <a:latin typeface="HP Simplified" panose="020B0606020204020204" pitchFamily="34" charset="0"/>
              </a:rPr>
              <a:t>Jakarta Pusat, 10110</a:t>
            </a:r>
          </a:p>
        </p:txBody>
      </p:sp>
      <p:grpSp>
        <p:nvGrpSpPr>
          <p:cNvPr id="20" name="Group 19">
            <a:extLst>
              <a:ext uri="{FF2B5EF4-FFF2-40B4-BE49-F238E27FC236}">
                <a16:creationId xmlns:a16="http://schemas.microsoft.com/office/drawing/2014/main" xmlns="" id="{AD8B2030-99C4-4505-9667-DE6CE4B6CE0B}"/>
              </a:ext>
            </a:extLst>
          </p:cNvPr>
          <p:cNvGrpSpPr/>
          <p:nvPr/>
        </p:nvGrpSpPr>
        <p:grpSpPr>
          <a:xfrm>
            <a:off x="5674242" y="6327045"/>
            <a:ext cx="2170463" cy="378419"/>
            <a:chOff x="4279782" y="5408838"/>
            <a:chExt cx="2170463" cy="378419"/>
          </a:xfrm>
        </p:grpSpPr>
        <p:pic>
          <p:nvPicPr>
            <p:cNvPr id="21" name="Picture 20">
              <a:extLst>
                <a:ext uri="{FF2B5EF4-FFF2-40B4-BE49-F238E27FC236}">
                  <a16:creationId xmlns:a16="http://schemas.microsoft.com/office/drawing/2014/main" xmlns="" id="{9587EFBD-0C26-4194-996D-1BA694E97DC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79782" y="5490038"/>
              <a:ext cx="216020" cy="216020"/>
            </a:xfrm>
            <a:prstGeom prst="rect">
              <a:avLst/>
            </a:prstGeom>
          </p:spPr>
        </p:pic>
        <p:sp>
          <p:nvSpPr>
            <p:cNvPr id="22" name="Title 1">
              <a:extLst>
                <a:ext uri="{FF2B5EF4-FFF2-40B4-BE49-F238E27FC236}">
                  <a16:creationId xmlns:a16="http://schemas.microsoft.com/office/drawing/2014/main" xmlns="" id="{D2C9E095-20A3-45B6-B340-94169BBF4AC4}"/>
                </a:ext>
              </a:extLst>
            </p:cNvPr>
            <p:cNvSpPr txBox="1">
              <a:spLocks/>
            </p:cNvSpPr>
            <p:nvPr/>
          </p:nvSpPr>
          <p:spPr>
            <a:xfrm>
              <a:off x="4457102" y="5408838"/>
              <a:ext cx="1993143" cy="3784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400" dirty="0">
                  <a:solidFill>
                    <a:srgbClr val="4472C4">
                      <a:lumMod val="50000"/>
                    </a:srgbClr>
                  </a:solidFill>
                  <a:latin typeface="HP Simplified" panose="020B0606020204020204" pitchFamily="34" charset="0"/>
                </a:rPr>
                <a:t>digitalent.kominfo.go.id</a:t>
              </a:r>
              <a:endParaRPr lang="en-US" sz="700" dirty="0">
                <a:solidFill>
                  <a:srgbClr val="4472C4">
                    <a:lumMod val="50000"/>
                  </a:srgbClr>
                </a:solidFill>
                <a:latin typeface="HP Simplified" panose="020B0606020204020204" pitchFamily="34" charset="0"/>
              </a:endParaRPr>
            </a:p>
          </p:txBody>
        </p:sp>
      </p:grpSp>
      <p:sp>
        <p:nvSpPr>
          <p:cNvPr id="2" name="Date Placeholder 1"/>
          <p:cNvSpPr>
            <a:spLocks noGrp="1"/>
          </p:cNvSpPr>
          <p:nvPr>
            <p:ph type="dt" sz="half" idx="10"/>
          </p:nvPr>
        </p:nvSpPr>
        <p:spPr/>
        <p:txBody>
          <a:bodyPr/>
          <a:lstStyle/>
          <a:p>
            <a:fld id="{DF2824D9-039F-48BA-969F-8854CD22CB56}" type="datetime1">
              <a:rPr lang="id-ID" smtClean="0">
                <a:solidFill>
                  <a:prstClr val="black">
                    <a:tint val="75000"/>
                  </a:prstClr>
                </a:solidFill>
              </a:rPr>
              <a:t>03/07/2019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Pendahuluan Cloud Computing</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48A2BCBC-50EF-4175-83E0-F618B60D4316}" type="slidenum">
              <a:rPr lang="en-US" smtClean="0">
                <a:solidFill>
                  <a:prstClr val="black">
                    <a:tint val="75000"/>
                  </a:prstClr>
                </a:solidFill>
              </a:rPr>
              <a:pPr/>
              <a:t>115</a:t>
            </a:fld>
            <a:endParaRPr lang="en-US">
              <a:solidFill>
                <a:prstClr val="black">
                  <a:tint val="75000"/>
                </a:prstClr>
              </a:solidFill>
            </a:endParaRPr>
          </a:p>
        </p:txBody>
      </p:sp>
    </p:spTree>
    <p:extLst>
      <p:ext uri="{BB962C8B-B14F-4D97-AF65-F5344CB8AC3E}">
        <p14:creationId xmlns:p14="http://schemas.microsoft.com/office/powerpoint/2010/main" val="31766716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smtClean="0"/>
              <a:t>	Komponen </a:t>
            </a:r>
            <a:r>
              <a:rPr lang="id-ID"/>
              <a:t>Cloud Computing</a:t>
            </a:r>
          </a:p>
        </p:txBody>
      </p:sp>
      <p:sp>
        <p:nvSpPr>
          <p:cNvPr id="3" name="Content Placeholder 2"/>
          <p:cNvSpPr>
            <a:spLocks noGrp="1"/>
          </p:cNvSpPr>
          <p:nvPr>
            <p:ph idx="1"/>
          </p:nvPr>
        </p:nvSpPr>
        <p:spPr>
          <a:xfrm>
            <a:off x="184897" y="1993692"/>
            <a:ext cx="8814723" cy="4429836"/>
          </a:xfrm>
        </p:spPr>
        <p:txBody>
          <a:bodyPr anchor="ctr">
            <a:noAutofit/>
          </a:bodyPr>
          <a:lstStyle/>
          <a:p>
            <a:pPr marL="0" indent="0">
              <a:lnSpc>
                <a:spcPct val="150000"/>
              </a:lnSpc>
              <a:buNone/>
            </a:pPr>
            <a:r>
              <a:rPr lang="id-ID" sz="2400" dirty="0"/>
              <a:t>• Cloud Storage </a:t>
            </a:r>
            <a:r>
              <a:rPr lang="id-ID" sz="2400" dirty="0" smtClean="0"/>
              <a:t>: </a:t>
            </a:r>
            <a:r>
              <a:rPr lang="id-ID" sz="2400" dirty="0"/>
              <a:t>Melibatkan proses penyampaian penyimpanan data sebagai sebuah layanan, misalnya </a:t>
            </a:r>
            <a:endParaRPr lang="id-ID" sz="2400" dirty="0" smtClean="0"/>
          </a:p>
          <a:p>
            <a:pPr marL="0" indent="0">
              <a:lnSpc>
                <a:spcPct val="150000"/>
              </a:lnSpc>
              <a:buNone/>
            </a:pPr>
            <a:r>
              <a:rPr lang="id-ID" sz="2400" dirty="0"/>
              <a:t> </a:t>
            </a:r>
            <a:r>
              <a:rPr lang="id-ID" sz="2400" dirty="0" smtClean="0"/>
              <a:t>   - </a:t>
            </a:r>
            <a:r>
              <a:rPr lang="id-ID" sz="2400" dirty="0"/>
              <a:t>Database </a:t>
            </a:r>
            <a:r>
              <a:rPr lang="id-ID" sz="2400" dirty="0" smtClean="0"/>
              <a:t>: </a:t>
            </a:r>
            <a:r>
              <a:rPr lang="id-ID" sz="2400" dirty="0"/>
              <a:t>Google Big Table, Amazon SimpleDB </a:t>
            </a:r>
            <a:endParaRPr lang="id-ID" sz="2400" dirty="0" smtClean="0"/>
          </a:p>
          <a:p>
            <a:pPr marL="439738" indent="-439738">
              <a:lnSpc>
                <a:spcPct val="150000"/>
              </a:lnSpc>
              <a:buNone/>
            </a:pPr>
            <a:r>
              <a:rPr lang="id-ID" sz="2400" dirty="0"/>
              <a:t> </a:t>
            </a:r>
            <a:r>
              <a:rPr lang="id-ID" sz="2400" dirty="0" smtClean="0"/>
              <a:t>   - </a:t>
            </a:r>
            <a:r>
              <a:rPr lang="id-ID" sz="2400" dirty="0"/>
              <a:t>Network Attached Storage </a:t>
            </a:r>
            <a:r>
              <a:rPr lang="id-ID" sz="2400" dirty="0" smtClean="0"/>
              <a:t>: </a:t>
            </a:r>
            <a:r>
              <a:rPr lang="id-ID" sz="2400" dirty="0"/>
              <a:t>Nirvanix </a:t>
            </a:r>
            <a:r>
              <a:rPr lang="id-ID" sz="2400" dirty="0" smtClean="0"/>
              <a:t>CloudNAS, Mobile </a:t>
            </a:r>
            <a:r>
              <a:rPr lang="id-ID" sz="2400" dirty="0"/>
              <a:t>Me iDisk</a:t>
            </a:r>
            <a:r>
              <a:rPr lang="id-ID" sz="2400" dirty="0" smtClean="0"/>
              <a:t>.</a:t>
            </a:r>
          </a:p>
          <a:p>
            <a:pPr marL="0" indent="0">
              <a:buNone/>
            </a:pPr>
            <a:endParaRPr lang="id-ID" sz="2400" dirty="0"/>
          </a:p>
        </p:txBody>
      </p:sp>
      <p:sp>
        <p:nvSpPr>
          <p:cNvPr id="4" name="Date Placeholder 3"/>
          <p:cNvSpPr>
            <a:spLocks noGrp="1"/>
          </p:cNvSpPr>
          <p:nvPr>
            <p:ph type="dt" sz="half" idx="10"/>
          </p:nvPr>
        </p:nvSpPr>
        <p:spPr/>
        <p:txBody>
          <a:bodyPr/>
          <a:lstStyle/>
          <a:p>
            <a:fld id="{CA4D48DF-A72B-4AEE-8088-8058E8F9D04E}"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12</a:t>
            </a:fld>
            <a:endParaRPr lang="id-ID" dirty="0"/>
          </a:p>
        </p:txBody>
      </p:sp>
    </p:spTree>
    <p:extLst>
      <p:ext uri="{BB962C8B-B14F-4D97-AF65-F5344CB8AC3E}">
        <p14:creationId xmlns:p14="http://schemas.microsoft.com/office/powerpoint/2010/main" val="42823142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smtClean="0"/>
              <a:t>	Komponen </a:t>
            </a:r>
            <a:r>
              <a:rPr lang="id-ID"/>
              <a:t>Cloud Computing</a:t>
            </a:r>
          </a:p>
        </p:txBody>
      </p:sp>
      <p:sp>
        <p:nvSpPr>
          <p:cNvPr id="3" name="Content Placeholder 2"/>
          <p:cNvSpPr>
            <a:spLocks noGrp="1"/>
          </p:cNvSpPr>
          <p:nvPr>
            <p:ph idx="1"/>
          </p:nvPr>
        </p:nvSpPr>
        <p:spPr>
          <a:xfrm>
            <a:off x="184897" y="1888761"/>
            <a:ext cx="8814723" cy="4287450"/>
          </a:xfrm>
        </p:spPr>
        <p:txBody>
          <a:bodyPr/>
          <a:lstStyle/>
          <a:p>
            <a:pPr marL="0" indent="0">
              <a:lnSpc>
                <a:spcPct val="150000"/>
              </a:lnSpc>
              <a:buNone/>
            </a:pPr>
            <a:r>
              <a:rPr lang="id-ID" sz="2400" dirty="0"/>
              <a:t>• Cloud Infrastructure </a:t>
            </a:r>
            <a:r>
              <a:rPr lang="id-ID" sz="2400" dirty="0" smtClean="0"/>
              <a:t>: </a:t>
            </a:r>
            <a:r>
              <a:rPr lang="id-ID" sz="2400" dirty="0"/>
              <a:t>merupakan penyampaian infrastruktur kemampuan sebuah layanan, contohnya : </a:t>
            </a:r>
          </a:p>
          <a:p>
            <a:pPr marL="0" indent="0">
              <a:lnSpc>
                <a:spcPct val="150000"/>
              </a:lnSpc>
              <a:buNone/>
            </a:pPr>
            <a:r>
              <a:rPr lang="id-ID" sz="2400" dirty="0"/>
              <a:t>    - Grid Computing </a:t>
            </a:r>
            <a:r>
              <a:rPr lang="id-ID" sz="2400" dirty="0" smtClean="0"/>
              <a:t>: </a:t>
            </a:r>
            <a:r>
              <a:rPr lang="id-ID" sz="2400" dirty="0"/>
              <a:t>Sun Grid </a:t>
            </a:r>
          </a:p>
          <a:p>
            <a:pPr marL="0" indent="0">
              <a:lnSpc>
                <a:spcPct val="150000"/>
              </a:lnSpc>
              <a:buNone/>
            </a:pPr>
            <a:r>
              <a:rPr lang="id-ID" sz="2400" dirty="0"/>
              <a:t>    - Full Virtualization </a:t>
            </a:r>
            <a:r>
              <a:rPr lang="id-ID" sz="2400" dirty="0" smtClean="0"/>
              <a:t>: </a:t>
            </a:r>
            <a:r>
              <a:rPr lang="id-ID" sz="2400" dirty="0"/>
              <a:t>GoGrid , Skytap </a:t>
            </a:r>
          </a:p>
          <a:p>
            <a:pPr marL="0" indent="0">
              <a:lnSpc>
                <a:spcPct val="150000"/>
              </a:lnSpc>
              <a:buNone/>
            </a:pPr>
            <a:r>
              <a:rPr lang="id-ID" sz="2400" dirty="0"/>
              <a:t>    - Compute </a:t>
            </a:r>
            <a:r>
              <a:rPr lang="id-ID" sz="2400" dirty="0" smtClean="0"/>
              <a:t>: </a:t>
            </a:r>
            <a:r>
              <a:rPr lang="id-ID" sz="2400" dirty="0"/>
              <a:t>Amazon Elastic Compute Cloud</a:t>
            </a:r>
          </a:p>
          <a:p>
            <a:endParaRPr lang="id-ID" dirty="0"/>
          </a:p>
        </p:txBody>
      </p:sp>
      <p:sp>
        <p:nvSpPr>
          <p:cNvPr id="4" name="Date Placeholder 3"/>
          <p:cNvSpPr>
            <a:spLocks noGrp="1"/>
          </p:cNvSpPr>
          <p:nvPr>
            <p:ph type="dt" sz="half" idx="10"/>
          </p:nvPr>
        </p:nvSpPr>
        <p:spPr/>
        <p:txBody>
          <a:bodyPr/>
          <a:lstStyle/>
          <a:p>
            <a:fld id="{451F0E73-ECB1-4D3D-BBB4-6D9B07CA006C}"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13</a:t>
            </a:fld>
            <a:endParaRPr lang="id-ID" dirty="0"/>
          </a:p>
        </p:txBody>
      </p:sp>
    </p:spTree>
    <p:extLst>
      <p:ext uri="{BB962C8B-B14F-4D97-AF65-F5344CB8AC3E}">
        <p14:creationId xmlns:p14="http://schemas.microsoft.com/office/powerpoint/2010/main" val="20346804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smtClean="0"/>
              <a:t>	Fitur-fitur </a:t>
            </a:r>
            <a:r>
              <a:rPr lang="id-ID"/>
              <a:t>Cloud Computing</a:t>
            </a:r>
          </a:p>
        </p:txBody>
      </p:sp>
      <p:sp>
        <p:nvSpPr>
          <p:cNvPr id="3" name="Content Placeholder 2"/>
          <p:cNvSpPr>
            <a:spLocks noGrp="1"/>
          </p:cNvSpPr>
          <p:nvPr>
            <p:ph idx="1"/>
          </p:nvPr>
        </p:nvSpPr>
        <p:spPr>
          <a:xfrm>
            <a:off x="184897" y="1543987"/>
            <a:ext cx="8814723" cy="4632224"/>
          </a:xfrm>
        </p:spPr>
        <p:txBody>
          <a:bodyPr>
            <a:normAutofit/>
          </a:bodyPr>
          <a:lstStyle/>
          <a:p>
            <a:pPr>
              <a:lnSpc>
                <a:spcPct val="150000"/>
              </a:lnSpc>
            </a:pPr>
            <a:r>
              <a:rPr lang="en-US" sz="2400" dirty="0" smtClean="0"/>
              <a:t>Self-healing</a:t>
            </a:r>
            <a:endParaRPr lang="id-ID" sz="2400" dirty="0" smtClean="0"/>
          </a:p>
          <a:p>
            <a:pPr>
              <a:lnSpc>
                <a:spcPct val="150000"/>
              </a:lnSpc>
            </a:pPr>
            <a:r>
              <a:rPr lang="en-US" sz="2400" dirty="0" smtClean="0"/>
              <a:t>Multi-tenancy </a:t>
            </a:r>
            <a:endParaRPr lang="id-ID" sz="2400" dirty="0" smtClean="0"/>
          </a:p>
          <a:p>
            <a:pPr>
              <a:lnSpc>
                <a:spcPct val="150000"/>
              </a:lnSpc>
            </a:pPr>
            <a:r>
              <a:rPr lang="en-US" sz="2400" dirty="0" smtClean="0"/>
              <a:t>Virtualized </a:t>
            </a:r>
            <a:endParaRPr lang="id-ID" sz="2400" dirty="0" smtClean="0"/>
          </a:p>
          <a:p>
            <a:pPr>
              <a:lnSpc>
                <a:spcPct val="150000"/>
              </a:lnSpc>
            </a:pPr>
            <a:r>
              <a:rPr lang="en-US" sz="2400" dirty="0" smtClean="0"/>
              <a:t>Linearly </a:t>
            </a:r>
            <a:r>
              <a:rPr lang="en-US" sz="2400" dirty="0"/>
              <a:t>Scalable </a:t>
            </a:r>
            <a:endParaRPr lang="id-ID" sz="2400" dirty="0" smtClean="0"/>
          </a:p>
          <a:p>
            <a:pPr>
              <a:lnSpc>
                <a:spcPct val="150000"/>
              </a:lnSpc>
            </a:pPr>
            <a:r>
              <a:rPr lang="en-US" sz="2400" dirty="0" smtClean="0"/>
              <a:t>Resource </a:t>
            </a:r>
            <a:r>
              <a:rPr lang="en-US" sz="2400" dirty="0"/>
              <a:t>Monitor and measure </a:t>
            </a:r>
            <a:endParaRPr lang="id-ID" sz="2400" dirty="0" smtClean="0"/>
          </a:p>
          <a:p>
            <a:pPr>
              <a:lnSpc>
                <a:spcPct val="150000"/>
              </a:lnSpc>
            </a:pPr>
            <a:r>
              <a:rPr lang="en-US" sz="2400" dirty="0" smtClean="0"/>
              <a:t>Resource </a:t>
            </a:r>
            <a:r>
              <a:rPr lang="en-US" sz="2400" dirty="0"/>
              <a:t>registration and discovery</a:t>
            </a:r>
            <a:endParaRPr lang="id-ID" sz="2400" dirty="0"/>
          </a:p>
        </p:txBody>
      </p:sp>
      <p:sp>
        <p:nvSpPr>
          <p:cNvPr id="4" name="Date Placeholder 3"/>
          <p:cNvSpPr>
            <a:spLocks noGrp="1"/>
          </p:cNvSpPr>
          <p:nvPr>
            <p:ph type="dt" sz="half" idx="10"/>
          </p:nvPr>
        </p:nvSpPr>
        <p:spPr/>
        <p:txBody>
          <a:bodyPr/>
          <a:lstStyle/>
          <a:p>
            <a:fld id="{4A6BFA9F-DB11-40D0-B989-F0A67E1949F9}"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14</a:t>
            </a:fld>
            <a:endParaRPr lang="id-ID" dirty="0"/>
          </a:p>
        </p:txBody>
      </p:sp>
    </p:spTree>
    <p:extLst>
      <p:ext uri="{BB962C8B-B14F-4D97-AF65-F5344CB8AC3E}">
        <p14:creationId xmlns:p14="http://schemas.microsoft.com/office/powerpoint/2010/main" val="7645777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smtClean="0"/>
              <a:t>	Arsitektur </a:t>
            </a:r>
            <a:r>
              <a:rPr lang="id-ID"/>
              <a:t>Cloud Computing</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56825" y="1353531"/>
            <a:ext cx="6604861" cy="5069998"/>
          </a:xfrm>
        </p:spPr>
      </p:pic>
      <p:sp>
        <p:nvSpPr>
          <p:cNvPr id="4" name="Date Placeholder 3"/>
          <p:cNvSpPr>
            <a:spLocks noGrp="1"/>
          </p:cNvSpPr>
          <p:nvPr>
            <p:ph type="dt" sz="half" idx="10"/>
          </p:nvPr>
        </p:nvSpPr>
        <p:spPr/>
        <p:txBody>
          <a:bodyPr/>
          <a:lstStyle/>
          <a:p>
            <a:fld id="{88BA9C3E-8FBD-47E8-8898-2B74283972D8}"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15</a:t>
            </a:fld>
            <a:endParaRPr lang="id-ID" dirty="0"/>
          </a:p>
        </p:txBody>
      </p:sp>
    </p:spTree>
    <p:extLst>
      <p:ext uri="{BB962C8B-B14F-4D97-AF65-F5344CB8AC3E}">
        <p14:creationId xmlns:p14="http://schemas.microsoft.com/office/powerpoint/2010/main" val="12153879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a:t>Apa arti Cloud Computing bagi Service Provider ?</a:t>
            </a:r>
          </a:p>
        </p:txBody>
      </p:sp>
      <p:sp>
        <p:nvSpPr>
          <p:cNvPr id="3" name="Content Placeholder 2"/>
          <p:cNvSpPr>
            <a:spLocks noGrp="1"/>
          </p:cNvSpPr>
          <p:nvPr>
            <p:ph idx="1"/>
          </p:nvPr>
        </p:nvSpPr>
        <p:spPr>
          <a:xfrm>
            <a:off x="184897" y="1933731"/>
            <a:ext cx="8814723" cy="4242479"/>
          </a:xfrm>
        </p:spPr>
        <p:txBody>
          <a:bodyPr anchor="ctr">
            <a:normAutofit fontScale="92500"/>
          </a:bodyPr>
          <a:lstStyle/>
          <a:p>
            <a:pPr>
              <a:lnSpc>
                <a:spcPct val="150000"/>
              </a:lnSpc>
            </a:pPr>
            <a:r>
              <a:rPr lang="id-ID" sz="2400" dirty="0" smtClean="0"/>
              <a:t>Cepat </a:t>
            </a:r>
            <a:r>
              <a:rPr lang="id-ID" sz="2400" dirty="0"/>
              <a:t>menyediakan layanan </a:t>
            </a:r>
          </a:p>
          <a:p>
            <a:pPr>
              <a:lnSpc>
                <a:spcPct val="150000"/>
              </a:lnSpc>
            </a:pPr>
            <a:r>
              <a:rPr lang="id-ID" sz="2400" dirty="0" smtClean="0"/>
              <a:t>Mengurangi </a:t>
            </a:r>
            <a:r>
              <a:rPr lang="id-ID" sz="2400" dirty="0"/>
              <a:t>skala server </a:t>
            </a:r>
            <a:endParaRPr lang="id-ID" sz="2400" dirty="0" smtClean="0"/>
          </a:p>
          <a:p>
            <a:pPr>
              <a:lnSpc>
                <a:spcPct val="150000"/>
              </a:lnSpc>
            </a:pPr>
            <a:r>
              <a:rPr lang="id-ID" sz="2400" dirty="0" smtClean="0"/>
              <a:t>Meningkatkan </a:t>
            </a:r>
            <a:r>
              <a:rPr lang="id-ID" sz="2400" dirty="0"/>
              <a:t>tingkat utilisasi resources </a:t>
            </a:r>
          </a:p>
          <a:p>
            <a:pPr>
              <a:lnSpc>
                <a:spcPct val="150000"/>
              </a:lnSpc>
            </a:pPr>
            <a:r>
              <a:rPr lang="id-ID" sz="2400" dirty="0" smtClean="0"/>
              <a:t>Memperbaiki </a:t>
            </a:r>
            <a:r>
              <a:rPr lang="id-ID" sz="2400" dirty="0"/>
              <a:t>efisiensi pengelolaan </a:t>
            </a:r>
          </a:p>
          <a:p>
            <a:pPr>
              <a:lnSpc>
                <a:spcPct val="150000"/>
              </a:lnSpc>
            </a:pPr>
            <a:r>
              <a:rPr lang="id-ID" sz="2400" dirty="0" smtClean="0"/>
              <a:t>Biaya </a:t>
            </a:r>
            <a:r>
              <a:rPr lang="id-ID" sz="2400" dirty="0"/>
              <a:t>pemeliharaan lebih rendah </a:t>
            </a:r>
            <a:endParaRPr lang="id-ID" sz="2400" dirty="0" smtClean="0"/>
          </a:p>
          <a:p>
            <a:pPr>
              <a:lnSpc>
                <a:spcPct val="150000"/>
              </a:lnSpc>
            </a:pPr>
            <a:r>
              <a:rPr lang="id-ID" sz="2400" dirty="0" smtClean="0"/>
              <a:t>Lokasi </a:t>
            </a:r>
            <a:r>
              <a:rPr lang="id-ID" sz="2400" dirty="0"/>
              <a:t>infrastruktur di area biaya gedung dan listrik yang rendah </a:t>
            </a:r>
          </a:p>
        </p:txBody>
      </p:sp>
      <p:sp>
        <p:nvSpPr>
          <p:cNvPr id="4" name="Date Placeholder 3"/>
          <p:cNvSpPr>
            <a:spLocks noGrp="1"/>
          </p:cNvSpPr>
          <p:nvPr>
            <p:ph type="dt" sz="half" idx="10"/>
          </p:nvPr>
        </p:nvSpPr>
        <p:spPr/>
        <p:txBody>
          <a:bodyPr/>
          <a:lstStyle/>
          <a:p>
            <a:fld id="{4A52CC29-279E-49B7-838A-3F914E7B1661}"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16</a:t>
            </a:fld>
            <a:endParaRPr lang="id-ID" dirty="0"/>
          </a:p>
        </p:txBody>
      </p:sp>
    </p:spTree>
    <p:extLst>
      <p:ext uri="{BB962C8B-B14F-4D97-AF65-F5344CB8AC3E}">
        <p14:creationId xmlns:p14="http://schemas.microsoft.com/office/powerpoint/2010/main" val="23668857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a:t>Apa arti Cloud Computing bagi Service Provider ?</a:t>
            </a:r>
          </a:p>
        </p:txBody>
      </p:sp>
      <p:sp>
        <p:nvSpPr>
          <p:cNvPr id="3" name="Content Placeholder 2"/>
          <p:cNvSpPr>
            <a:spLocks noGrp="1"/>
          </p:cNvSpPr>
          <p:nvPr>
            <p:ph idx="1"/>
          </p:nvPr>
        </p:nvSpPr>
        <p:spPr>
          <a:xfrm>
            <a:off x="184897" y="1873769"/>
            <a:ext cx="8814723" cy="4302441"/>
          </a:xfrm>
        </p:spPr>
        <p:txBody>
          <a:bodyPr anchor="ctr">
            <a:normAutofit/>
          </a:bodyPr>
          <a:lstStyle/>
          <a:p>
            <a:pPr>
              <a:lnSpc>
                <a:spcPct val="150000"/>
              </a:lnSpc>
            </a:pPr>
            <a:r>
              <a:rPr lang="id-ID" sz="2400" dirty="0" smtClean="0"/>
              <a:t>Memberikan </a:t>
            </a:r>
            <a:r>
              <a:rPr lang="id-ID" sz="2400" dirty="0"/>
              <a:t>‘business continuity service’ </a:t>
            </a:r>
            <a:endParaRPr lang="id-ID" sz="2400" dirty="0" smtClean="0"/>
          </a:p>
          <a:p>
            <a:pPr>
              <a:lnSpc>
                <a:spcPct val="150000"/>
              </a:lnSpc>
            </a:pPr>
            <a:r>
              <a:rPr lang="id-ID" sz="2400" dirty="0" smtClean="0"/>
              <a:t>Meningkatkan </a:t>
            </a:r>
            <a:r>
              <a:rPr lang="id-ID" sz="2400" dirty="0"/>
              <a:t>efisiensi manajemen operasional </a:t>
            </a:r>
            <a:endParaRPr lang="id-ID" sz="2400" dirty="0" smtClean="0"/>
          </a:p>
          <a:p>
            <a:pPr>
              <a:lnSpc>
                <a:spcPct val="150000"/>
              </a:lnSpc>
            </a:pPr>
            <a:r>
              <a:rPr lang="id-ID" sz="2400" dirty="0" smtClean="0"/>
              <a:t>Meningkatkan </a:t>
            </a:r>
            <a:r>
              <a:rPr lang="id-ID" sz="2400" dirty="0"/>
              <a:t>‘service level’ </a:t>
            </a:r>
            <a:endParaRPr lang="id-ID" sz="2400" dirty="0" smtClean="0"/>
          </a:p>
          <a:p>
            <a:pPr>
              <a:lnSpc>
                <a:spcPct val="150000"/>
              </a:lnSpc>
            </a:pPr>
            <a:r>
              <a:rPr lang="id-ID" sz="2400" dirty="0" smtClean="0"/>
              <a:t>Arsitektur </a:t>
            </a:r>
            <a:r>
              <a:rPr lang="id-ID" sz="2400" dirty="0"/>
              <a:t>yang kompleks </a:t>
            </a:r>
          </a:p>
          <a:p>
            <a:pPr>
              <a:lnSpc>
                <a:spcPct val="150000"/>
              </a:lnSpc>
            </a:pPr>
            <a:r>
              <a:rPr lang="id-ID" sz="2400" dirty="0" smtClean="0"/>
              <a:t>Mengubah </a:t>
            </a:r>
            <a:r>
              <a:rPr lang="id-ID" sz="2400" dirty="0"/>
              <a:t>model binis dan tingkat kepercayaan</a:t>
            </a:r>
          </a:p>
        </p:txBody>
      </p:sp>
      <p:sp>
        <p:nvSpPr>
          <p:cNvPr id="4" name="Date Placeholder 3"/>
          <p:cNvSpPr>
            <a:spLocks noGrp="1"/>
          </p:cNvSpPr>
          <p:nvPr>
            <p:ph type="dt" sz="half" idx="10"/>
          </p:nvPr>
        </p:nvSpPr>
        <p:spPr/>
        <p:txBody>
          <a:bodyPr/>
          <a:lstStyle/>
          <a:p>
            <a:fld id="{BB97CBBB-749D-4391-99D2-FCFCD1FF2AFE}"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17</a:t>
            </a:fld>
            <a:endParaRPr lang="id-ID" dirty="0"/>
          </a:p>
        </p:txBody>
      </p:sp>
    </p:spTree>
    <p:extLst>
      <p:ext uri="{BB962C8B-B14F-4D97-AF65-F5344CB8AC3E}">
        <p14:creationId xmlns:p14="http://schemas.microsoft.com/office/powerpoint/2010/main" val="14085812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a:t>Apa arti Cloud Computing bagi User ?</a:t>
            </a:r>
          </a:p>
        </p:txBody>
      </p:sp>
      <p:sp>
        <p:nvSpPr>
          <p:cNvPr id="3" name="Content Placeholder 2"/>
          <p:cNvSpPr>
            <a:spLocks noGrp="1"/>
          </p:cNvSpPr>
          <p:nvPr>
            <p:ph idx="1"/>
          </p:nvPr>
        </p:nvSpPr>
        <p:spPr>
          <a:xfrm>
            <a:off x="184897" y="1379112"/>
            <a:ext cx="8814723" cy="5162971"/>
          </a:xfrm>
        </p:spPr>
        <p:txBody>
          <a:bodyPr anchor="ctr">
            <a:normAutofit/>
          </a:bodyPr>
          <a:lstStyle/>
          <a:p>
            <a:pPr>
              <a:lnSpc>
                <a:spcPct val="150000"/>
              </a:lnSpc>
            </a:pPr>
            <a:r>
              <a:rPr lang="id-ID" sz="2400" dirty="0" smtClean="0"/>
              <a:t>Mengurangi </a:t>
            </a:r>
            <a:r>
              <a:rPr lang="id-ID" sz="2400" dirty="0"/>
              <a:t>beban kerja klien atau beban kerja klien menjadi lebih </a:t>
            </a:r>
            <a:r>
              <a:rPr lang="id-ID" sz="2400" dirty="0" smtClean="0"/>
              <a:t>rendah</a:t>
            </a:r>
          </a:p>
          <a:p>
            <a:pPr marL="0" indent="0">
              <a:lnSpc>
                <a:spcPct val="150000"/>
              </a:lnSpc>
              <a:buNone/>
            </a:pPr>
            <a:r>
              <a:rPr lang="id-ID" sz="2400" dirty="0" smtClean="0"/>
              <a:t>• </a:t>
            </a:r>
            <a:r>
              <a:rPr lang="id-ID" sz="2400" dirty="0"/>
              <a:t>Total Cost Ownership (TCO) lebih </a:t>
            </a:r>
            <a:r>
              <a:rPr lang="id-ID" sz="2400" dirty="0" smtClean="0"/>
              <a:t>rendah</a:t>
            </a:r>
          </a:p>
          <a:p>
            <a:pPr>
              <a:lnSpc>
                <a:spcPct val="150000"/>
              </a:lnSpc>
            </a:pPr>
            <a:r>
              <a:rPr lang="id-ID" sz="2400" dirty="0" smtClean="0"/>
              <a:t>Pemisahan </a:t>
            </a:r>
            <a:r>
              <a:rPr lang="id-ID" sz="2400" dirty="0"/>
              <a:t>tugas pemeliharaan infrastruktur dari domain-spesifik pengembangan aplikasi </a:t>
            </a:r>
            <a:endParaRPr lang="id-ID" sz="2400" dirty="0" smtClean="0"/>
          </a:p>
          <a:p>
            <a:pPr marL="0" indent="0">
              <a:lnSpc>
                <a:spcPct val="150000"/>
              </a:lnSpc>
              <a:buNone/>
            </a:pPr>
            <a:r>
              <a:rPr lang="id-ID" sz="2400" dirty="0" smtClean="0"/>
              <a:t>• </a:t>
            </a:r>
            <a:r>
              <a:rPr lang="id-ID" sz="2400" dirty="0"/>
              <a:t>Pemisahan kode aplikasi dari sumber-daya fisik </a:t>
            </a:r>
          </a:p>
          <a:p>
            <a:pPr>
              <a:lnSpc>
                <a:spcPct val="150000"/>
              </a:lnSpc>
            </a:pPr>
            <a:r>
              <a:rPr lang="id-ID" sz="2400" dirty="0" smtClean="0"/>
              <a:t>Tidak </a:t>
            </a:r>
            <a:r>
              <a:rPr lang="id-ID" sz="2400" dirty="0"/>
              <a:t>perlu membeli asset untuk ‘pemakaian satu kali’ atau pekerjaan komputing yang tidak sering penggunaanya </a:t>
            </a:r>
          </a:p>
        </p:txBody>
      </p:sp>
      <p:sp>
        <p:nvSpPr>
          <p:cNvPr id="4" name="Date Placeholder 3"/>
          <p:cNvSpPr>
            <a:spLocks noGrp="1"/>
          </p:cNvSpPr>
          <p:nvPr>
            <p:ph type="dt" sz="half" idx="10"/>
          </p:nvPr>
        </p:nvSpPr>
        <p:spPr/>
        <p:txBody>
          <a:bodyPr/>
          <a:lstStyle/>
          <a:p>
            <a:fld id="{7896CCD9-5D2B-4AF4-8AC5-9E533F7F10CA}"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18</a:t>
            </a:fld>
            <a:endParaRPr lang="id-ID" dirty="0"/>
          </a:p>
        </p:txBody>
      </p:sp>
    </p:spTree>
    <p:extLst>
      <p:ext uri="{BB962C8B-B14F-4D97-AF65-F5344CB8AC3E}">
        <p14:creationId xmlns:p14="http://schemas.microsoft.com/office/powerpoint/2010/main" val="33047854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a:t>Apa arti Cloud Computing bagi User ?</a:t>
            </a:r>
          </a:p>
        </p:txBody>
      </p:sp>
      <p:sp>
        <p:nvSpPr>
          <p:cNvPr id="3" name="Content Placeholder 2"/>
          <p:cNvSpPr>
            <a:spLocks noGrp="1"/>
          </p:cNvSpPr>
          <p:nvPr>
            <p:ph idx="1"/>
          </p:nvPr>
        </p:nvSpPr>
        <p:spPr>
          <a:xfrm>
            <a:off x="184897" y="1693889"/>
            <a:ext cx="8814723" cy="4482322"/>
          </a:xfrm>
        </p:spPr>
        <p:txBody>
          <a:bodyPr anchor="ctr">
            <a:normAutofit/>
          </a:bodyPr>
          <a:lstStyle/>
          <a:p>
            <a:pPr>
              <a:lnSpc>
                <a:spcPct val="150000"/>
              </a:lnSpc>
            </a:pPr>
            <a:r>
              <a:rPr lang="id-ID" sz="2400" dirty="0" smtClean="0"/>
              <a:t>Tidak </a:t>
            </a:r>
            <a:r>
              <a:rPr lang="id-ID" sz="2400" dirty="0"/>
              <a:t>perlu membeli asset untuk ‘pemakaian satu kali’ atau pekerjaan komputing yang tidak sering penggunaanya </a:t>
            </a:r>
            <a:endParaRPr lang="id-ID" sz="2400" dirty="0" smtClean="0"/>
          </a:p>
          <a:p>
            <a:pPr>
              <a:lnSpc>
                <a:spcPct val="150000"/>
              </a:lnSpc>
            </a:pPr>
            <a:r>
              <a:rPr lang="id-ID" sz="2400" dirty="0" smtClean="0"/>
              <a:t>Memperbesar </a:t>
            </a:r>
            <a:r>
              <a:rPr lang="id-ID" sz="2400" dirty="0"/>
              <a:t>‘resources on-demand’ </a:t>
            </a:r>
          </a:p>
          <a:p>
            <a:pPr>
              <a:lnSpc>
                <a:spcPct val="150000"/>
              </a:lnSpc>
            </a:pPr>
            <a:r>
              <a:rPr lang="id-ID" sz="2400" dirty="0" smtClean="0"/>
              <a:t>Membuat </a:t>
            </a:r>
            <a:r>
              <a:rPr lang="id-ID" sz="2400" dirty="0"/>
              <a:t>aplikasi memiliki ‘high availability’’ </a:t>
            </a:r>
          </a:p>
          <a:p>
            <a:pPr>
              <a:lnSpc>
                <a:spcPct val="150000"/>
              </a:lnSpc>
            </a:pPr>
            <a:r>
              <a:rPr lang="id-ID" sz="2400" dirty="0" smtClean="0"/>
              <a:t>Cepat </a:t>
            </a:r>
            <a:r>
              <a:rPr lang="id-ID" sz="2400" dirty="0"/>
              <a:t>men-deploy aplikasi </a:t>
            </a:r>
            <a:endParaRPr lang="id-ID" sz="2400" dirty="0" smtClean="0"/>
          </a:p>
          <a:p>
            <a:pPr>
              <a:lnSpc>
                <a:spcPct val="150000"/>
              </a:lnSpc>
            </a:pPr>
            <a:r>
              <a:rPr lang="id-ID" sz="2400" dirty="0" smtClean="0"/>
              <a:t>• </a:t>
            </a:r>
            <a:r>
              <a:rPr lang="id-ID" sz="2400" dirty="0"/>
              <a:t>Membayar apa yang digunakan (Pay per use)</a:t>
            </a:r>
          </a:p>
        </p:txBody>
      </p:sp>
      <p:sp>
        <p:nvSpPr>
          <p:cNvPr id="4" name="Date Placeholder 3"/>
          <p:cNvSpPr>
            <a:spLocks noGrp="1"/>
          </p:cNvSpPr>
          <p:nvPr>
            <p:ph type="dt" sz="half" idx="10"/>
          </p:nvPr>
        </p:nvSpPr>
        <p:spPr/>
        <p:txBody>
          <a:bodyPr/>
          <a:lstStyle/>
          <a:p>
            <a:fld id="{4C8EC5C1-93FC-4313-A6F7-056084EBD09E}"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19</a:t>
            </a:fld>
            <a:endParaRPr lang="id-ID" dirty="0"/>
          </a:p>
        </p:txBody>
      </p:sp>
    </p:spTree>
    <p:extLst>
      <p:ext uri="{BB962C8B-B14F-4D97-AF65-F5344CB8AC3E}">
        <p14:creationId xmlns:p14="http://schemas.microsoft.com/office/powerpoint/2010/main" val="11567848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id-ID" sz="4000" dirty="0" smtClean="0"/>
              <a:t>Konsep Teknologi Cloud &amp; Virtualisasi</a:t>
            </a:r>
            <a:endParaRPr lang="id-ID" sz="4000" dirty="0"/>
          </a:p>
        </p:txBody>
      </p:sp>
      <p:sp>
        <p:nvSpPr>
          <p:cNvPr id="8" name="Subtitle 7"/>
          <p:cNvSpPr>
            <a:spLocks noGrp="1"/>
          </p:cNvSpPr>
          <p:nvPr>
            <p:ph type="subTitle" idx="1"/>
          </p:nvPr>
        </p:nvSpPr>
        <p:spPr/>
        <p:txBody>
          <a:bodyPr/>
          <a:lstStyle/>
          <a:p>
            <a:r>
              <a:rPr lang="id-ID" dirty="0" smtClean="0"/>
              <a:t>Nama pembicara dengan gelar</a:t>
            </a:r>
            <a:endParaRPr lang="id-ID" dirty="0"/>
          </a:p>
        </p:txBody>
      </p:sp>
      <p:sp>
        <p:nvSpPr>
          <p:cNvPr id="4" name="Slide Number Placeholder 5"/>
          <p:cNvSpPr txBox="1">
            <a:spLocks/>
          </p:cNvSpPr>
          <p:nvPr/>
        </p:nvSpPr>
        <p:spPr>
          <a:xfrm>
            <a:off x="8093243" y="6241131"/>
            <a:ext cx="914400" cy="544513"/>
          </a:xfrm>
          <a:prstGeom prst="rect">
            <a:avLst/>
          </a:prstGeom>
        </p:spPr>
        <p:txBody>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dirty="0">
                <a:solidFill>
                  <a:schemeClr val="bg1"/>
                </a:solidFill>
              </a:rPr>
              <a:t>2</a:t>
            </a:r>
            <a:endParaRPr lang="id-ID" sz="3600" dirty="0">
              <a:solidFill>
                <a:schemeClr val="bg1"/>
              </a:solidFill>
            </a:endParaRPr>
          </a:p>
        </p:txBody>
      </p:sp>
    </p:spTree>
    <p:extLst>
      <p:ext uri="{BB962C8B-B14F-4D97-AF65-F5344CB8AC3E}">
        <p14:creationId xmlns:p14="http://schemas.microsoft.com/office/powerpoint/2010/main" val="4141773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2337" y="496425"/>
            <a:ext cx="7347283" cy="854074"/>
          </a:xfrm>
        </p:spPr>
        <p:txBody>
          <a:bodyPr>
            <a:normAutofit fontScale="90000"/>
          </a:bodyPr>
          <a:lstStyle/>
          <a:p>
            <a:r>
              <a:rPr lang="id-ID" smtClean="0"/>
              <a:t>	Keuntungan </a:t>
            </a:r>
            <a:r>
              <a:rPr lang="id-ID"/>
              <a:t>Teknologi Cloud </a:t>
            </a:r>
            <a:r>
              <a:rPr lang="id-ID" smtClean="0"/>
              <a:t>	Computing </a:t>
            </a:r>
            <a:r>
              <a:rPr lang="id-ID"/>
              <a:t>Bagi User</a:t>
            </a:r>
          </a:p>
        </p:txBody>
      </p:sp>
      <p:sp>
        <p:nvSpPr>
          <p:cNvPr id="3" name="Content Placeholder 2"/>
          <p:cNvSpPr>
            <a:spLocks noGrp="1"/>
          </p:cNvSpPr>
          <p:nvPr>
            <p:ph idx="1"/>
          </p:nvPr>
        </p:nvSpPr>
        <p:spPr>
          <a:xfrm>
            <a:off x="184897" y="1484027"/>
            <a:ext cx="8814723" cy="5304627"/>
          </a:xfrm>
        </p:spPr>
        <p:txBody>
          <a:bodyPr anchor="ctr">
            <a:normAutofit/>
          </a:bodyPr>
          <a:lstStyle/>
          <a:p>
            <a:pPr>
              <a:lnSpc>
                <a:spcPct val="150000"/>
              </a:lnSpc>
            </a:pPr>
            <a:r>
              <a:rPr lang="id-ID" sz="2400" b="1" dirty="0" smtClean="0"/>
              <a:t>Flexibility</a:t>
            </a:r>
            <a:r>
              <a:rPr lang="id-ID" sz="2400" b="1" dirty="0"/>
              <a:t>:</a:t>
            </a:r>
            <a:r>
              <a:rPr lang="id-ID" sz="2400" b="1" dirty="0" smtClean="0"/>
              <a:t> </a:t>
            </a:r>
          </a:p>
          <a:p>
            <a:pPr marL="0" indent="0">
              <a:lnSpc>
                <a:spcPct val="150000"/>
              </a:lnSpc>
              <a:buNone/>
            </a:pPr>
            <a:r>
              <a:rPr lang="id-ID" sz="2400" dirty="0"/>
              <a:t> </a:t>
            </a:r>
            <a:r>
              <a:rPr lang="id-ID" sz="2400" dirty="0" smtClean="0"/>
              <a:t>   -  </a:t>
            </a:r>
            <a:r>
              <a:rPr lang="id-ID" sz="2400" dirty="0"/>
              <a:t>User dapat menentekan berapa space storage yang akan digunakan, berapa banyak processing power yang dibutuhkan, dan </a:t>
            </a:r>
            <a:r>
              <a:rPr lang="id-ID" sz="2400" dirty="0" smtClean="0"/>
              <a:t>lain-lain</a:t>
            </a:r>
          </a:p>
          <a:p>
            <a:pPr>
              <a:lnSpc>
                <a:spcPct val="150000"/>
              </a:lnSpc>
            </a:pPr>
            <a:r>
              <a:rPr lang="id-ID" sz="2400" b="1" dirty="0" smtClean="0"/>
              <a:t>Scalability:</a:t>
            </a:r>
            <a:r>
              <a:rPr lang="id-ID" sz="2400" dirty="0" smtClean="0"/>
              <a:t> </a:t>
            </a:r>
          </a:p>
          <a:p>
            <a:pPr marL="0" indent="0">
              <a:lnSpc>
                <a:spcPct val="150000"/>
              </a:lnSpc>
              <a:buNone/>
            </a:pPr>
            <a:r>
              <a:rPr lang="id-ID" sz="2400" dirty="0"/>
              <a:t> </a:t>
            </a:r>
            <a:r>
              <a:rPr lang="id-ID" sz="2400" dirty="0" smtClean="0"/>
              <a:t>    -  </a:t>
            </a:r>
            <a:r>
              <a:rPr lang="id-ID" sz="2400" dirty="0"/>
              <a:t>User dapat bergerak dari yang kecil ke yang besar dengan cepat</a:t>
            </a:r>
          </a:p>
        </p:txBody>
      </p:sp>
      <p:sp>
        <p:nvSpPr>
          <p:cNvPr id="4" name="Date Placeholder 3"/>
          <p:cNvSpPr>
            <a:spLocks noGrp="1"/>
          </p:cNvSpPr>
          <p:nvPr>
            <p:ph type="dt" sz="half" idx="10"/>
          </p:nvPr>
        </p:nvSpPr>
        <p:spPr/>
        <p:txBody>
          <a:bodyPr/>
          <a:lstStyle/>
          <a:p>
            <a:fld id="{1958F405-1140-44A0-97EB-C67EA6FF11B6}"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20</a:t>
            </a:fld>
            <a:endParaRPr lang="id-ID" dirty="0"/>
          </a:p>
        </p:txBody>
      </p:sp>
    </p:spTree>
    <p:extLst>
      <p:ext uri="{BB962C8B-B14F-4D97-AF65-F5344CB8AC3E}">
        <p14:creationId xmlns:p14="http://schemas.microsoft.com/office/powerpoint/2010/main" val="1226391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6717" y="481237"/>
            <a:ext cx="7347283" cy="854074"/>
          </a:xfrm>
        </p:spPr>
        <p:txBody>
          <a:bodyPr>
            <a:normAutofit fontScale="90000"/>
          </a:bodyPr>
          <a:lstStyle/>
          <a:p>
            <a:r>
              <a:rPr lang="id-ID"/>
              <a:t>	Keuntungan Teknologi Cloud 	Computing Bagi User</a:t>
            </a:r>
          </a:p>
        </p:txBody>
      </p:sp>
      <p:sp>
        <p:nvSpPr>
          <p:cNvPr id="3" name="Content Placeholder 2"/>
          <p:cNvSpPr>
            <a:spLocks noGrp="1"/>
          </p:cNvSpPr>
          <p:nvPr>
            <p:ph idx="1"/>
          </p:nvPr>
        </p:nvSpPr>
        <p:spPr>
          <a:xfrm>
            <a:off x="184897" y="1798819"/>
            <a:ext cx="8814723" cy="4377391"/>
          </a:xfrm>
        </p:spPr>
        <p:txBody>
          <a:bodyPr anchor="ctr">
            <a:normAutofit/>
          </a:bodyPr>
          <a:lstStyle/>
          <a:p>
            <a:pPr>
              <a:lnSpc>
                <a:spcPct val="150000"/>
              </a:lnSpc>
            </a:pPr>
            <a:r>
              <a:rPr lang="id-ID" sz="2400" b="1" dirty="0" smtClean="0"/>
              <a:t>Capital </a:t>
            </a:r>
            <a:r>
              <a:rPr lang="id-ID" sz="2400" b="1" dirty="0"/>
              <a:t>Investment : </a:t>
            </a:r>
            <a:endParaRPr lang="id-ID" sz="2400" b="1" dirty="0" smtClean="0"/>
          </a:p>
          <a:p>
            <a:pPr marL="0" indent="0">
              <a:lnSpc>
                <a:spcPct val="150000"/>
              </a:lnSpc>
              <a:buNone/>
            </a:pPr>
            <a:r>
              <a:rPr lang="id-ID" sz="2400" dirty="0"/>
              <a:t> </a:t>
            </a:r>
            <a:r>
              <a:rPr lang="id-ID" sz="2400" dirty="0" smtClean="0"/>
              <a:t>      - </a:t>
            </a:r>
            <a:r>
              <a:rPr lang="id-ID" sz="2400" dirty="0"/>
              <a:t>User tidak perlu investasi layanan IT </a:t>
            </a:r>
            <a:endParaRPr lang="id-ID" sz="2400" dirty="0" smtClean="0"/>
          </a:p>
          <a:p>
            <a:pPr marL="0" indent="0">
              <a:lnSpc>
                <a:spcPct val="150000"/>
              </a:lnSpc>
              <a:buNone/>
            </a:pPr>
            <a:r>
              <a:rPr lang="id-ID" sz="2400" b="1" dirty="0" smtClean="0"/>
              <a:t>• </a:t>
            </a:r>
            <a:r>
              <a:rPr lang="id-ID" sz="2400" b="1" dirty="0"/>
              <a:t>Portability : </a:t>
            </a:r>
          </a:p>
          <a:p>
            <a:pPr marL="0" indent="0">
              <a:lnSpc>
                <a:spcPct val="150000"/>
              </a:lnSpc>
              <a:buNone/>
            </a:pPr>
            <a:r>
              <a:rPr lang="id-ID" sz="2400" dirty="0" smtClean="0"/>
              <a:t>      - User </a:t>
            </a:r>
            <a:r>
              <a:rPr lang="id-ID" sz="2400" dirty="0"/>
              <a:t>dapat mengakses thin clientnya dari mana saja</a:t>
            </a:r>
          </a:p>
        </p:txBody>
      </p:sp>
      <p:sp>
        <p:nvSpPr>
          <p:cNvPr id="4" name="Date Placeholder 3"/>
          <p:cNvSpPr>
            <a:spLocks noGrp="1"/>
          </p:cNvSpPr>
          <p:nvPr>
            <p:ph type="dt" sz="half" idx="10"/>
          </p:nvPr>
        </p:nvSpPr>
        <p:spPr/>
        <p:txBody>
          <a:bodyPr/>
          <a:lstStyle/>
          <a:p>
            <a:fld id="{19375F7D-D191-4210-B1BA-69FBC87862D3}"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21</a:t>
            </a:fld>
            <a:endParaRPr lang="id-ID" dirty="0"/>
          </a:p>
        </p:txBody>
      </p:sp>
    </p:spTree>
    <p:extLst>
      <p:ext uri="{BB962C8B-B14F-4D97-AF65-F5344CB8AC3E}">
        <p14:creationId xmlns:p14="http://schemas.microsoft.com/office/powerpoint/2010/main" val="29239923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smtClean="0"/>
              <a:t>	Kendala </a:t>
            </a:r>
            <a:r>
              <a:rPr lang="id-ID"/>
              <a:t>cloud computing</a:t>
            </a:r>
          </a:p>
        </p:txBody>
      </p:sp>
      <p:sp>
        <p:nvSpPr>
          <p:cNvPr id="3" name="Content Placeholder 2"/>
          <p:cNvSpPr>
            <a:spLocks noGrp="1"/>
          </p:cNvSpPr>
          <p:nvPr>
            <p:ph idx="1"/>
          </p:nvPr>
        </p:nvSpPr>
        <p:spPr>
          <a:xfrm>
            <a:off x="184897" y="1678897"/>
            <a:ext cx="8814723" cy="4497313"/>
          </a:xfrm>
        </p:spPr>
        <p:txBody>
          <a:bodyPr anchor="ctr">
            <a:normAutofit/>
          </a:bodyPr>
          <a:lstStyle/>
          <a:p>
            <a:pPr>
              <a:lnSpc>
                <a:spcPct val="150000"/>
              </a:lnSpc>
            </a:pPr>
            <a:r>
              <a:rPr lang="en-US" sz="2400" dirty="0" smtClean="0"/>
              <a:t>Continuous </a:t>
            </a:r>
            <a:r>
              <a:rPr lang="en-US" sz="2400" dirty="0"/>
              <a:t>high availability </a:t>
            </a:r>
            <a:endParaRPr lang="id-ID" sz="2400" dirty="0" smtClean="0"/>
          </a:p>
          <a:p>
            <a:pPr>
              <a:lnSpc>
                <a:spcPct val="150000"/>
              </a:lnSpc>
            </a:pPr>
            <a:r>
              <a:rPr lang="en-US" sz="2400" dirty="0" err="1" smtClean="0"/>
              <a:t>Konsistensi</a:t>
            </a:r>
            <a:r>
              <a:rPr lang="en-US" sz="2400" dirty="0" smtClean="0"/>
              <a:t> </a:t>
            </a:r>
            <a:r>
              <a:rPr lang="en-US" sz="2400" dirty="0"/>
              <a:t>(Consistency) </a:t>
            </a:r>
            <a:endParaRPr lang="id-ID" sz="2400" dirty="0" smtClean="0"/>
          </a:p>
          <a:p>
            <a:pPr>
              <a:lnSpc>
                <a:spcPct val="150000"/>
              </a:lnSpc>
            </a:pPr>
            <a:r>
              <a:rPr lang="en-US" sz="2400" dirty="0" smtClean="0"/>
              <a:t>Interoperability </a:t>
            </a:r>
            <a:r>
              <a:rPr lang="en-US" sz="2400" dirty="0" err="1"/>
              <a:t>dan</a:t>
            </a:r>
            <a:r>
              <a:rPr lang="en-US" sz="2400" dirty="0"/>
              <a:t> </a:t>
            </a:r>
            <a:r>
              <a:rPr lang="en-US" sz="2400" dirty="0" err="1"/>
              <a:t>Standartization</a:t>
            </a:r>
            <a:r>
              <a:rPr lang="en-US" sz="2400" dirty="0"/>
              <a:t> </a:t>
            </a:r>
            <a:endParaRPr lang="id-ID" sz="2400" dirty="0" smtClean="0"/>
          </a:p>
          <a:p>
            <a:pPr>
              <a:lnSpc>
                <a:spcPct val="150000"/>
              </a:lnSpc>
            </a:pPr>
            <a:r>
              <a:rPr lang="en-US" sz="2400" dirty="0" err="1" smtClean="0"/>
              <a:t>Skalabilitas</a:t>
            </a:r>
            <a:r>
              <a:rPr lang="en-US" sz="2400" dirty="0" smtClean="0"/>
              <a:t> </a:t>
            </a:r>
            <a:r>
              <a:rPr lang="en-US" sz="2400" dirty="0" err="1"/>
              <a:t>untuk</a:t>
            </a:r>
            <a:r>
              <a:rPr lang="en-US" sz="2400" dirty="0"/>
              <a:t> </a:t>
            </a:r>
            <a:r>
              <a:rPr lang="en-US" sz="2400" dirty="0" err="1"/>
              <a:t>semua</a:t>
            </a:r>
            <a:r>
              <a:rPr lang="en-US" sz="2400" dirty="0"/>
              <a:t> </a:t>
            </a:r>
            <a:r>
              <a:rPr lang="en-US" sz="2400" dirty="0" err="1"/>
              <a:t>komponen</a:t>
            </a:r>
            <a:r>
              <a:rPr lang="en-US" sz="2400" dirty="0"/>
              <a:t> </a:t>
            </a:r>
            <a:endParaRPr lang="id-ID" sz="2400" dirty="0"/>
          </a:p>
          <a:p>
            <a:pPr>
              <a:lnSpc>
                <a:spcPct val="150000"/>
              </a:lnSpc>
            </a:pPr>
            <a:r>
              <a:rPr lang="en-US" sz="2400" dirty="0" smtClean="0"/>
              <a:t>Data </a:t>
            </a:r>
            <a:r>
              <a:rPr lang="en-US" sz="2400" dirty="0"/>
              <a:t>secrecy </a:t>
            </a:r>
            <a:endParaRPr lang="id-ID" sz="2400" dirty="0"/>
          </a:p>
        </p:txBody>
      </p:sp>
      <p:sp>
        <p:nvSpPr>
          <p:cNvPr id="4" name="Date Placeholder 3"/>
          <p:cNvSpPr>
            <a:spLocks noGrp="1"/>
          </p:cNvSpPr>
          <p:nvPr>
            <p:ph type="dt" sz="half" idx="10"/>
          </p:nvPr>
        </p:nvSpPr>
        <p:spPr/>
        <p:txBody>
          <a:bodyPr/>
          <a:lstStyle/>
          <a:p>
            <a:fld id="{5FC9D9FA-8986-4454-BD71-B5248566FF30}"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22</a:t>
            </a:fld>
            <a:endParaRPr lang="id-ID" dirty="0"/>
          </a:p>
        </p:txBody>
      </p:sp>
    </p:spTree>
    <p:extLst>
      <p:ext uri="{BB962C8B-B14F-4D97-AF65-F5344CB8AC3E}">
        <p14:creationId xmlns:p14="http://schemas.microsoft.com/office/powerpoint/2010/main" val="14082112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smtClean="0"/>
              <a:t>	Kendala </a:t>
            </a:r>
            <a:r>
              <a:rPr lang="id-ID"/>
              <a:t>cloud computing</a:t>
            </a:r>
          </a:p>
        </p:txBody>
      </p:sp>
      <p:sp>
        <p:nvSpPr>
          <p:cNvPr id="3" name="Content Placeholder 2"/>
          <p:cNvSpPr>
            <a:spLocks noGrp="1"/>
          </p:cNvSpPr>
          <p:nvPr>
            <p:ph idx="1"/>
          </p:nvPr>
        </p:nvSpPr>
        <p:spPr>
          <a:xfrm>
            <a:off x="184897" y="1768839"/>
            <a:ext cx="8814723" cy="4407372"/>
          </a:xfrm>
        </p:spPr>
        <p:txBody>
          <a:bodyPr anchor="ctr">
            <a:normAutofit/>
          </a:bodyPr>
          <a:lstStyle/>
          <a:p>
            <a:pPr>
              <a:lnSpc>
                <a:spcPct val="150000"/>
              </a:lnSpc>
            </a:pPr>
            <a:r>
              <a:rPr lang="id-ID" sz="2400" dirty="0" smtClean="0"/>
              <a:t>Permasalahan </a:t>
            </a:r>
            <a:r>
              <a:rPr lang="id-ID" sz="2400" dirty="0"/>
              <a:t>legal dan politik dari penyimpanan data dan translasi menyeberangi </a:t>
            </a:r>
            <a:r>
              <a:rPr lang="id-ID" sz="2400" dirty="0" smtClean="0"/>
              <a:t>region</a:t>
            </a:r>
          </a:p>
          <a:p>
            <a:pPr>
              <a:lnSpc>
                <a:spcPct val="150000"/>
              </a:lnSpc>
            </a:pPr>
            <a:r>
              <a:rPr lang="id-ID" sz="2400" dirty="0" smtClean="0"/>
              <a:t>Issu </a:t>
            </a:r>
            <a:r>
              <a:rPr lang="id-ID" sz="2400" dirty="0"/>
              <a:t>performansi </a:t>
            </a:r>
            <a:endParaRPr lang="id-ID" sz="2400" dirty="0" smtClean="0"/>
          </a:p>
          <a:p>
            <a:pPr>
              <a:lnSpc>
                <a:spcPct val="150000"/>
              </a:lnSpc>
            </a:pPr>
            <a:r>
              <a:rPr lang="id-ID" sz="2400" dirty="0" smtClean="0"/>
              <a:t>Kesulitan </a:t>
            </a:r>
            <a:r>
              <a:rPr lang="id-ID" sz="2400" dirty="0"/>
              <a:t>kastemisasi </a:t>
            </a:r>
            <a:endParaRPr lang="id-ID" sz="2400" dirty="0" smtClean="0"/>
          </a:p>
          <a:p>
            <a:pPr>
              <a:lnSpc>
                <a:spcPct val="150000"/>
              </a:lnSpc>
            </a:pPr>
            <a:r>
              <a:rPr lang="id-ID" sz="2400" dirty="0" smtClean="0"/>
              <a:t>Hambatan </a:t>
            </a:r>
            <a:r>
              <a:rPr lang="id-ID" sz="2400" dirty="0"/>
              <a:t>organisasi</a:t>
            </a:r>
          </a:p>
        </p:txBody>
      </p:sp>
      <p:sp>
        <p:nvSpPr>
          <p:cNvPr id="4" name="Date Placeholder 3"/>
          <p:cNvSpPr>
            <a:spLocks noGrp="1"/>
          </p:cNvSpPr>
          <p:nvPr>
            <p:ph type="dt" sz="half" idx="10"/>
          </p:nvPr>
        </p:nvSpPr>
        <p:spPr/>
        <p:txBody>
          <a:bodyPr/>
          <a:lstStyle/>
          <a:p>
            <a:fld id="{2F75FC3B-A066-474C-9D9C-C38832FA2E83}"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23</a:t>
            </a:fld>
            <a:endParaRPr lang="id-ID" dirty="0"/>
          </a:p>
        </p:txBody>
      </p:sp>
    </p:spTree>
    <p:extLst>
      <p:ext uri="{BB962C8B-B14F-4D97-AF65-F5344CB8AC3E}">
        <p14:creationId xmlns:p14="http://schemas.microsoft.com/office/powerpoint/2010/main" val="25099911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smtClean="0"/>
              <a:t>	Kendala </a:t>
            </a:r>
            <a:r>
              <a:rPr lang="id-ID"/>
              <a:t>Cloud Computing</a:t>
            </a:r>
          </a:p>
        </p:txBody>
      </p:sp>
      <p:sp>
        <p:nvSpPr>
          <p:cNvPr id="3" name="Content Placeholder 2"/>
          <p:cNvSpPr>
            <a:spLocks noGrp="1"/>
          </p:cNvSpPr>
          <p:nvPr>
            <p:ph idx="1"/>
          </p:nvPr>
        </p:nvSpPr>
        <p:spPr/>
        <p:txBody>
          <a:bodyPr anchor="ctr">
            <a:normAutofit/>
          </a:bodyPr>
          <a:lstStyle/>
          <a:p>
            <a:pPr>
              <a:lnSpc>
                <a:spcPct val="150000"/>
              </a:lnSpc>
            </a:pPr>
            <a:r>
              <a:rPr lang="id-ID" sz="2400" b="1" dirty="0" smtClean="0"/>
              <a:t>Service </a:t>
            </a:r>
            <a:r>
              <a:rPr lang="id-ID" sz="2400" b="1" dirty="0"/>
              <a:t>level </a:t>
            </a:r>
          </a:p>
          <a:p>
            <a:pPr marL="536575" indent="-268288" algn="just">
              <a:lnSpc>
                <a:spcPct val="150000"/>
              </a:lnSpc>
              <a:buFontTx/>
              <a:buChar char="-"/>
            </a:pPr>
            <a:r>
              <a:rPr lang="id-ID" sz="2400" dirty="0" smtClean="0"/>
              <a:t>Cloud </a:t>
            </a:r>
            <a:r>
              <a:rPr lang="id-ID" sz="2400" dirty="0"/>
              <a:t>provider mungkin tidak akan konsisten dengan performance dari application atau transaksi. </a:t>
            </a:r>
            <a:endParaRPr lang="id-ID" sz="2400" dirty="0" smtClean="0"/>
          </a:p>
          <a:p>
            <a:pPr marL="536575" indent="-268288" algn="just">
              <a:lnSpc>
                <a:spcPct val="150000"/>
              </a:lnSpc>
              <a:buFontTx/>
              <a:buChar char="-"/>
            </a:pPr>
            <a:r>
              <a:rPr lang="id-ID" sz="2400" dirty="0" smtClean="0"/>
              <a:t>Mengharuskan </a:t>
            </a:r>
            <a:r>
              <a:rPr lang="id-ID" sz="2400" dirty="0"/>
              <a:t>anda untuk memahami service level mengenai transaction response time, data protection dan kecepatan data recovery. </a:t>
            </a:r>
            <a:endParaRPr lang="id-ID" sz="2400" dirty="0" smtClean="0"/>
          </a:p>
        </p:txBody>
      </p:sp>
      <p:sp>
        <p:nvSpPr>
          <p:cNvPr id="4" name="Date Placeholder 3"/>
          <p:cNvSpPr>
            <a:spLocks noGrp="1"/>
          </p:cNvSpPr>
          <p:nvPr>
            <p:ph type="dt" sz="half" idx="10"/>
          </p:nvPr>
        </p:nvSpPr>
        <p:spPr/>
        <p:txBody>
          <a:bodyPr/>
          <a:lstStyle/>
          <a:p>
            <a:fld id="{988260C3-9C12-4D32-8B22-D2E5414005C2}"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24</a:t>
            </a:fld>
            <a:endParaRPr lang="id-ID" dirty="0"/>
          </a:p>
        </p:txBody>
      </p:sp>
    </p:spTree>
    <p:extLst>
      <p:ext uri="{BB962C8B-B14F-4D97-AF65-F5344CB8AC3E}">
        <p14:creationId xmlns:p14="http://schemas.microsoft.com/office/powerpoint/2010/main" val="3709268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smtClean="0"/>
              <a:t>	Kendala </a:t>
            </a:r>
            <a:r>
              <a:rPr lang="id-ID"/>
              <a:t>Cloud Computing</a:t>
            </a:r>
          </a:p>
        </p:txBody>
      </p:sp>
      <p:sp>
        <p:nvSpPr>
          <p:cNvPr id="3" name="Content Placeholder 2"/>
          <p:cNvSpPr>
            <a:spLocks noGrp="1"/>
          </p:cNvSpPr>
          <p:nvPr>
            <p:ph idx="1"/>
          </p:nvPr>
        </p:nvSpPr>
        <p:spPr>
          <a:xfrm>
            <a:off x="184897" y="1397122"/>
            <a:ext cx="8814723" cy="5153579"/>
          </a:xfrm>
        </p:spPr>
        <p:txBody>
          <a:bodyPr anchor="ctr">
            <a:normAutofit/>
          </a:bodyPr>
          <a:lstStyle/>
          <a:p>
            <a:pPr algn="just">
              <a:lnSpc>
                <a:spcPct val="150000"/>
              </a:lnSpc>
            </a:pPr>
            <a:r>
              <a:rPr lang="id-ID" sz="2400" b="1" dirty="0"/>
              <a:t> Privacy </a:t>
            </a:r>
          </a:p>
          <a:p>
            <a:pPr marL="630238" indent="-361950" algn="just">
              <a:lnSpc>
                <a:spcPct val="150000"/>
              </a:lnSpc>
              <a:buFontTx/>
              <a:buChar char="-"/>
            </a:pPr>
            <a:r>
              <a:rPr lang="id-ID" sz="2400" dirty="0" smtClean="0"/>
              <a:t>Karena </a:t>
            </a:r>
            <a:r>
              <a:rPr lang="id-ID" sz="2400" dirty="0"/>
              <a:t>orang lain / perusahaan lain juga melakukan hosting kemungkinan data anda akan keluar atau di baca oleh pemerintah U.S. dapat terjadi tampa sepengetahuan anda atau approve dari anda</a:t>
            </a:r>
            <a:r>
              <a:rPr lang="id-ID" sz="2400" dirty="0" smtClean="0"/>
              <a:t>. </a:t>
            </a:r>
          </a:p>
          <a:p>
            <a:pPr algn="just">
              <a:lnSpc>
                <a:spcPct val="150000"/>
              </a:lnSpc>
            </a:pPr>
            <a:r>
              <a:rPr lang="en-US" sz="2400" b="1" dirty="0" smtClean="0"/>
              <a:t> </a:t>
            </a:r>
            <a:r>
              <a:rPr lang="en-US" sz="2400" b="1" dirty="0"/>
              <a:t>Compliance </a:t>
            </a:r>
            <a:endParaRPr lang="id-ID" sz="2400" b="1" dirty="0" smtClean="0"/>
          </a:p>
          <a:p>
            <a:pPr marL="725488" indent="-457200" algn="just">
              <a:lnSpc>
                <a:spcPct val="150000"/>
              </a:lnSpc>
              <a:buFontTx/>
              <a:buChar char="-"/>
            </a:pPr>
            <a:r>
              <a:rPr lang="en-US" sz="2400" dirty="0" smtClean="0"/>
              <a:t>Cloud service provider </a:t>
            </a:r>
            <a:r>
              <a:rPr lang="en-US" sz="2400" dirty="0" err="1" smtClean="0"/>
              <a:t>diharapkan</a:t>
            </a:r>
            <a:r>
              <a:rPr lang="en-US" sz="2400" dirty="0" smtClean="0"/>
              <a:t> </a:t>
            </a:r>
            <a:r>
              <a:rPr lang="en-US" sz="2400" dirty="0" err="1" smtClean="0"/>
              <a:t>dapat</a:t>
            </a:r>
            <a:r>
              <a:rPr lang="en-US" sz="2400" dirty="0" smtClean="0"/>
              <a:t> </a:t>
            </a:r>
            <a:r>
              <a:rPr lang="en-US" sz="2400" dirty="0" err="1" smtClean="0"/>
              <a:t>menyamakan</a:t>
            </a:r>
            <a:r>
              <a:rPr lang="en-US" sz="2400" dirty="0" smtClean="0"/>
              <a:t> level compliance </a:t>
            </a:r>
            <a:r>
              <a:rPr lang="en-US" sz="2400" dirty="0" err="1" smtClean="0"/>
              <a:t>untuk</a:t>
            </a:r>
            <a:r>
              <a:rPr lang="en-US" sz="2400" dirty="0" smtClean="0"/>
              <a:t> </a:t>
            </a:r>
            <a:r>
              <a:rPr lang="en-US" sz="2400" dirty="0" err="1" smtClean="0"/>
              <a:t>penyimpanan</a:t>
            </a:r>
            <a:r>
              <a:rPr lang="en-US" sz="2400" dirty="0" smtClean="0"/>
              <a:t> data </a:t>
            </a:r>
            <a:r>
              <a:rPr lang="en-US" sz="2400" dirty="0" err="1" smtClean="0"/>
              <a:t>didalam</a:t>
            </a:r>
            <a:r>
              <a:rPr lang="en-US" sz="2400" dirty="0" smtClean="0"/>
              <a:t> cloud</a:t>
            </a:r>
            <a:endParaRPr lang="id-ID" sz="2400" dirty="0" smtClean="0"/>
          </a:p>
        </p:txBody>
      </p:sp>
      <p:sp>
        <p:nvSpPr>
          <p:cNvPr id="4" name="Date Placeholder 3"/>
          <p:cNvSpPr>
            <a:spLocks noGrp="1"/>
          </p:cNvSpPr>
          <p:nvPr>
            <p:ph type="dt" sz="half" idx="10"/>
          </p:nvPr>
        </p:nvSpPr>
        <p:spPr/>
        <p:txBody>
          <a:bodyPr/>
          <a:lstStyle/>
          <a:p>
            <a:fld id="{FA78D477-2A9B-4328-8C6F-EC99542906CC}"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25</a:t>
            </a:fld>
            <a:endParaRPr lang="id-ID" dirty="0"/>
          </a:p>
        </p:txBody>
      </p:sp>
    </p:spTree>
    <p:extLst>
      <p:ext uri="{BB962C8B-B14F-4D97-AF65-F5344CB8AC3E}">
        <p14:creationId xmlns:p14="http://schemas.microsoft.com/office/powerpoint/2010/main" val="39328870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smtClean="0"/>
              <a:t>	Kendala </a:t>
            </a:r>
            <a:r>
              <a:rPr lang="id-ID"/>
              <a:t>Cloud Computing</a:t>
            </a:r>
          </a:p>
        </p:txBody>
      </p:sp>
      <p:sp>
        <p:nvSpPr>
          <p:cNvPr id="3" name="Content Placeholder 2"/>
          <p:cNvSpPr>
            <a:spLocks noGrp="1"/>
          </p:cNvSpPr>
          <p:nvPr>
            <p:ph idx="1"/>
          </p:nvPr>
        </p:nvSpPr>
        <p:spPr>
          <a:xfrm>
            <a:off x="184897" y="1693889"/>
            <a:ext cx="8814723" cy="4482322"/>
          </a:xfrm>
        </p:spPr>
        <p:txBody>
          <a:bodyPr anchor="ctr">
            <a:normAutofit/>
          </a:bodyPr>
          <a:lstStyle/>
          <a:p>
            <a:pPr>
              <a:lnSpc>
                <a:spcPct val="150000"/>
              </a:lnSpc>
            </a:pPr>
            <a:r>
              <a:rPr lang="id-ID" sz="2400" b="1" dirty="0" smtClean="0"/>
              <a:t>Data </a:t>
            </a:r>
            <a:r>
              <a:rPr lang="id-ID" sz="2400" b="1" dirty="0"/>
              <a:t>ownership </a:t>
            </a:r>
            <a:endParaRPr lang="id-ID" sz="2400" b="1" dirty="0" smtClean="0"/>
          </a:p>
          <a:p>
            <a:pPr marL="536575" indent="-268288">
              <a:lnSpc>
                <a:spcPct val="150000"/>
              </a:lnSpc>
              <a:buFontTx/>
              <a:buChar char="-"/>
            </a:pPr>
            <a:r>
              <a:rPr lang="id-ID" sz="2400" dirty="0" smtClean="0"/>
              <a:t>Apakah </a:t>
            </a:r>
            <a:r>
              <a:rPr lang="id-ID" sz="2400" dirty="0"/>
              <a:t>data anda masih menjadi milik anda begitu data tersebut tersimpan didalam </a:t>
            </a:r>
            <a:r>
              <a:rPr lang="id-ID" sz="2400" dirty="0" smtClean="0"/>
              <a:t>cloud?</a:t>
            </a:r>
          </a:p>
          <a:p>
            <a:pPr marL="536575" indent="-268288">
              <a:lnSpc>
                <a:spcPct val="150000"/>
              </a:lnSpc>
              <a:buFontTx/>
              <a:buChar char="-"/>
            </a:pPr>
            <a:r>
              <a:rPr lang="id-ID" sz="2400" dirty="0" smtClean="0"/>
              <a:t>Mungkin pertanyaan ini sedikit aneh, namun anda perlu mengetahui seperti hal nya yang terjadi pada Facebook yang mencoba untuk merubah </a:t>
            </a:r>
            <a:r>
              <a:rPr lang="id-ID" sz="2400" i="1" dirty="0" smtClean="0"/>
              <a:t>terms of use aggrement </a:t>
            </a:r>
            <a:r>
              <a:rPr lang="id-ID" sz="2400" dirty="0" smtClean="0"/>
              <a:t>nya yang mempertanyakan hal ini.</a:t>
            </a:r>
            <a:endParaRPr lang="id-ID" sz="2400" dirty="0"/>
          </a:p>
        </p:txBody>
      </p:sp>
      <p:sp>
        <p:nvSpPr>
          <p:cNvPr id="4" name="Date Placeholder 3"/>
          <p:cNvSpPr>
            <a:spLocks noGrp="1"/>
          </p:cNvSpPr>
          <p:nvPr>
            <p:ph type="dt" sz="half" idx="10"/>
          </p:nvPr>
        </p:nvSpPr>
        <p:spPr/>
        <p:txBody>
          <a:bodyPr/>
          <a:lstStyle/>
          <a:p>
            <a:fld id="{EBC32F99-A90A-4F3F-A08B-9E34E0B511C3}"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26</a:t>
            </a:fld>
            <a:endParaRPr lang="id-ID" dirty="0"/>
          </a:p>
        </p:txBody>
      </p:sp>
    </p:spTree>
    <p:extLst>
      <p:ext uri="{BB962C8B-B14F-4D97-AF65-F5344CB8AC3E}">
        <p14:creationId xmlns:p14="http://schemas.microsoft.com/office/powerpoint/2010/main" val="21080147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smtClean="0"/>
              <a:t>	Kendala </a:t>
            </a:r>
            <a:r>
              <a:rPr lang="id-ID"/>
              <a:t>Cloud Computing</a:t>
            </a:r>
          </a:p>
        </p:txBody>
      </p:sp>
      <p:sp>
        <p:nvSpPr>
          <p:cNvPr id="3" name="Content Placeholder 2"/>
          <p:cNvSpPr>
            <a:spLocks noGrp="1"/>
          </p:cNvSpPr>
          <p:nvPr>
            <p:ph idx="1"/>
          </p:nvPr>
        </p:nvSpPr>
        <p:spPr/>
        <p:txBody>
          <a:bodyPr anchor="ctr">
            <a:normAutofit lnSpcReduction="10000"/>
          </a:bodyPr>
          <a:lstStyle/>
          <a:p>
            <a:pPr>
              <a:lnSpc>
                <a:spcPct val="150000"/>
              </a:lnSpc>
            </a:pPr>
            <a:r>
              <a:rPr lang="id-ID" sz="2400" b="1" dirty="0" smtClean="0"/>
              <a:t>Data </a:t>
            </a:r>
            <a:r>
              <a:rPr lang="id-ID" sz="2400" b="1" dirty="0"/>
              <a:t>Mobility </a:t>
            </a:r>
            <a:endParaRPr lang="id-ID" sz="2400" b="1" dirty="0" smtClean="0"/>
          </a:p>
          <a:p>
            <a:pPr marL="441325" indent="-173038">
              <a:lnSpc>
                <a:spcPct val="150000"/>
              </a:lnSpc>
              <a:buFontTx/>
              <a:buChar char="-"/>
            </a:pPr>
            <a:r>
              <a:rPr lang="id-ID" sz="2400" dirty="0" smtClean="0"/>
              <a:t>Apakah </a:t>
            </a:r>
            <a:r>
              <a:rPr lang="id-ID" sz="2400" dirty="0"/>
              <a:t>anda dapat melakukan share data diantara cloud </a:t>
            </a:r>
            <a:r>
              <a:rPr lang="id-ID" sz="2400" dirty="0" smtClean="0"/>
              <a:t>service?</a:t>
            </a:r>
          </a:p>
          <a:p>
            <a:pPr marL="441325" indent="-173038">
              <a:lnSpc>
                <a:spcPct val="150000"/>
              </a:lnSpc>
              <a:buFontTx/>
              <a:buChar char="-"/>
            </a:pPr>
            <a:r>
              <a:rPr lang="id-ID" sz="2400" dirty="0" smtClean="0"/>
              <a:t>Jika </a:t>
            </a:r>
            <a:r>
              <a:rPr lang="id-ID" sz="2400" dirty="0"/>
              <a:t>anda terminate cloud relationship bagaimana anda mendapatkan data anda </a:t>
            </a:r>
            <a:r>
              <a:rPr lang="id-ID" sz="2400" dirty="0" smtClean="0"/>
              <a:t>kembali?</a:t>
            </a:r>
          </a:p>
          <a:p>
            <a:pPr marL="441325" indent="-173038">
              <a:lnSpc>
                <a:spcPct val="150000"/>
              </a:lnSpc>
              <a:buFontTx/>
              <a:buChar char="-"/>
            </a:pPr>
            <a:r>
              <a:rPr lang="id-ID" sz="2400" dirty="0" smtClean="0"/>
              <a:t>Format </a:t>
            </a:r>
            <a:r>
              <a:rPr lang="id-ID" sz="2400" dirty="0"/>
              <a:t>apa yang akan </a:t>
            </a:r>
            <a:r>
              <a:rPr lang="id-ID" sz="2400" dirty="0" smtClean="0"/>
              <a:t>digunakan?</a:t>
            </a:r>
          </a:p>
          <a:p>
            <a:pPr marL="441325" indent="-173038">
              <a:lnSpc>
                <a:spcPct val="150000"/>
              </a:lnSpc>
              <a:buFontTx/>
              <a:buChar char="-"/>
            </a:pPr>
            <a:r>
              <a:rPr lang="id-ID" sz="2400" dirty="0" smtClean="0"/>
              <a:t>Dapatkah </a:t>
            </a:r>
            <a:r>
              <a:rPr lang="id-ID" sz="2400" dirty="0"/>
              <a:t>anda memastikan kopi dari datanya telah </a:t>
            </a:r>
            <a:r>
              <a:rPr lang="id-ID" sz="2400" dirty="0" smtClean="0"/>
              <a:t>terhapus?</a:t>
            </a:r>
            <a:endParaRPr lang="id-ID" sz="2400" dirty="0"/>
          </a:p>
        </p:txBody>
      </p:sp>
      <p:sp>
        <p:nvSpPr>
          <p:cNvPr id="4" name="Date Placeholder 3"/>
          <p:cNvSpPr>
            <a:spLocks noGrp="1"/>
          </p:cNvSpPr>
          <p:nvPr>
            <p:ph type="dt" sz="half" idx="10"/>
          </p:nvPr>
        </p:nvSpPr>
        <p:spPr/>
        <p:txBody>
          <a:bodyPr/>
          <a:lstStyle/>
          <a:p>
            <a:fld id="{95B48FB5-C1A3-47FD-B57D-354CF7D99FCC}"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27</a:t>
            </a:fld>
            <a:endParaRPr lang="id-ID" dirty="0"/>
          </a:p>
        </p:txBody>
      </p:sp>
    </p:spTree>
    <p:extLst>
      <p:ext uri="{BB962C8B-B14F-4D97-AF65-F5344CB8AC3E}">
        <p14:creationId xmlns:p14="http://schemas.microsoft.com/office/powerpoint/2010/main" val="28530571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smtClean="0"/>
              <a:t>Issu-issu </a:t>
            </a:r>
            <a:r>
              <a:rPr lang="id-ID"/>
              <a:t>Pada cloud computing</a:t>
            </a:r>
          </a:p>
        </p:txBody>
      </p:sp>
      <p:sp>
        <p:nvSpPr>
          <p:cNvPr id="3" name="Content Placeholder 2"/>
          <p:cNvSpPr>
            <a:spLocks noGrp="1"/>
          </p:cNvSpPr>
          <p:nvPr>
            <p:ph idx="1"/>
          </p:nvPr>
        </p:nvSpPr>
        <p:spPr>
          <a:xfrm>
            <a:off x="184897" y="1573967"/>
            <a:ext cx="8814723" cy="4602244"/>
          </a:xfrm>
        </p:spPr>
        <p:txBody>
          <a:bodyPr>
            <a:normAutofit lnSpcReduction="10000"/>
          </a:bodyPr>
          <a:lstStyle/>
          <a:p>
            <a:pPr>
              <a:lnSpc>
                <a:spcPct val="150000"/>
              </a:lnSpc>
            </a:pPr>
            <a:r>
              <a:rPr lang="en-US" sz="2400" smtClean="0"/>
              <a:t>Privileged </a:t>
            </a:r>
            <a:r>
              <a:rPr lang="en-US" sz="2400"/>
              <a:t>user access. </a:t>
            </a:r>
            <a:endParaRPr lang="id-ID" sz="2400" smtClean="0"/>
          </a:p>
          <a:p>
            <a:pPr>
              <a:lnSpc>
                <a:spcPct val="150000"/>
              </a:lnSpc>
            </a:pPr>
            <a:r>
              <a:rPr lang="en-US" sz="2400" smtClean="0"/>
              <a:t>Regulatory </a:t>
            </a:r>
            <a:r>
              <a:rPr lang="en-US" sz="2400"/>
              <a:t>compliance. </a:t>
            </a:r>
            <a:endParaRPr lang="id-ID" sz="2400" smtClean="0"/>
          </a:p>
          <a:p>
            <a:pPr>
              <a:lnSpc>
                <a:spcPct val="150000"/>
              </a:lnSpc>
            </a:pPr>
            <a:r>
              <a:rPr lang="en-US" sz="2400" smtClean="0"/>
              <a:t>Data </a:t>
            </a:r>
            <a:r>
              <a:rPr lang="en-US" sz="2400"/>
              <a:t>location. </a:t>
            </a:r>
            <a:endParaRPr lang="id-ID" sz="2400" smtClean="0"/>
          </a:p>
          <a:p>
            <a:pPr>
              <a:lnSpc>
                <a:spcPct val="150000"/>
              </a:lnSpc>
            </a:pPr>
            <a:r>
              <a:rPr lang="en-US" sz="2400" smtClean="0"/>
              <a:t>Data </a:t>
            </a:r>
            <a:r>
              <a:rPr lang="en-US" sz="2400"/>
              <a:t>segregation. </a:t>
            </a:r>
            <a:endParaRPr lang="id-ID" sz="2400"/>
          </a:p>
          <a:p>
            <a:pPr>
              <a:lnSpc>
                <a:spcPct val="150000"/>
              </a:lnSpc>
            </a:pPr>
            <a:r>
              <a:rPr lang="en-US" sz="2400" smtClean="0"/>
              <a:t>Recovery</a:t>
            </a:r>
            <a:r>
              <a:rPr lang="en-US" sz="2400"/>
              <a:t>. </a:t>
            </a:r>
            <a:endParaRPr lang="id-ID" sz="2400"/>
          </a:p>
          <a:p>
            <a:pPr>
              <a:lnSpc>
                <a:spcPct val="150000"/>
              </a:lnSpc>
            </a:pPr>
            <a:r>
              <a:rPr lang="en-US" sz="2400" smtClean="0"/>
              <a:t>Investigative </a:t>
            </a:r>
            <a:r>
              <a:rPr lang="en-US" sz="2400"/>
              <a:t>support. </a:t>
            </a:r>
            <a:endParaRPr lang="id-ID" sz="2400"/>
          </a:p>
          <a:p>
            <a:pPr>
              <a:lnSpc>
                <a:spcPct val="150000"/>
              </a:lnSpc>
            </a:pPr>
            <a:r>
              <a:rPr lang="en-US" sz="2400" smtClean="0"/>
              <a:t>Long-term </a:t>
            </a:r>
            <a:r>
              <a:rPr lang="en-US" sz="2400"/>
              <a:t>viability.</a:t>
            </a:r>
            <a:endParaRPr lang="id-ID" sz="2400"/>
          </a:p>
        </p:txBody>
      </p:sp>
      <p:sp>
        <p:nvSpPr>
          <p:cNvPr id="4" name="Date Placeholder 3"/>
          <p:cNvSpPr>
            <a:spLocks noGrp="1"/>
          </p:cNvSpPr>
          <p:nvPr>
            <p:ph type="dt" sz="half" idx="10"/>
          </p:nvPr>
        </p:nvSpPr>
        <p:spPr/>
        <p:txBody>
          <a:bodyPr/>
          <a:lstStyle/>
          <a:p>
            <a:fld id="{9B194DEF-3D0E-430E-BCDC-8973983159CD}"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28</a:t>
            </a:fld>
            <a:endParaRPr lang="id-ID" dirty="0"/>
          </a:p>
        </p:txBody>
      </p:sp>
    </p:spTree>
    <p:extLst>
      <p:ext uri="{BB962C8B-B14F-4D97-AF65-F5344CB8AC3E}">
        <p14:creationId xmlns:p14="http://schemas.microsoft.com/office/powerpoint/2010/main" val="39552562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2337" y="633891"/>
            <a:ext cx="7347283" cy="854074"/>
          </a:xfrm>
        </p:spPr>
        <p:txBody>
          <a:bodyPr>
            <a:normAutofit fontScale="90000"/>
          </a:bodyPr>
          <a:lstStyle/>
          <a:p>
            <a:r>
              <a:rPr lang="id-ID"/>
              <a:t>Pengguna dan Penyelenggara Layanan Cloud Computing</a:t>
            </a:r>
          </a:p>
        </p:txBody>
      </p:sp>
      <p:sp>
        <p:nvSpPr>
          <p:cNvPr id="3" name="Content Placeholder 2"/>
          <p:cNvSpPr>
            <a:spLocks noGrp="1"/>
          </p:cNvSpPr>
          <p:nvPr>
            <p:ph idx="1"/>
          </p:nvPr>
        </p:nvSpPr>
        <p:spPr>
          <a:xfrm>
            <a:off x="184897" y="2038661"/>
            <a:ext cx="8814723" cy="4137549"/>
          </a:xfrm>
        </p:spPr>
        <p:txBody>
          <a:bodyPr anchor="ctr">
            <a:normAutofit/>
          </a:bodyPr>
          <a:lstStyle/>
          <a:p>
            <a:pPr>
              <a:lnSpc>
                <a:spcPct val="150000"/>
              </a:lnSpc>
            </a:pPr>
            <a:r>
              <a:rPr lang="id-ID" sz="2400" dirty="0"/>
              <a:t>Contoh 10 Perusahaan pengguna Cloud </a:t>
            </a:r>
          </a:p>
          <a:p>
            <a:pPr>
              <a:lnSpc>
                <a:spcPct val="150000"/>
              </a:lnSpc>
            </a:pPr>
            <a:r>
              <a:rPr lang="id-ID" sz="2400" dirty="0" smtClean="0"/>
              <a:t>Contoh </a:t>
            </a:r>
            <a:r>
              <a:rPr lang="id-ID" sz="2400" dirty="0"/>
              <a:t>Penjyedia Layanan SaaS </a:t>
            </a:r>
          </a:p>
          <a:p>
            <a:pPr>
              <a:lnSpc>
                <a:spcPct val="150000"/>
              </a:lnSpc>
            </a:pPr>
            <a:r>
              <a:rPr lang="id-ID" sz="2400" dirty="0" smtClean="0"/>
              <a:t>Contoh </a:t>
            </a:r>
            <a:r>
              <a:rPr lang="id-ID" sz="2400" dirty="0"/>
              <a:t>Penjyedia Layanan PaaS </a:t>
            </a:r>
          </a:p>
          <a:p>
            <a:pPr>
              <a:lnSpc>
                <a:spcPct val="150000"/>
              </a:lnSpc>
            </a:pPr>
            <a:r>
              <a:rPr lang="id-ID" sz="2400" dirty="0" smtClean="0"/>
              <a:t>Contoh </a:t>
            </a:r>
            <a:r>
              <a:rPr lang="id-ID" sz="2400" dirty="0"/>
              <a:t>Penjyedia Layanan IaaS</a:t>
            </a:r>
          </a:p>
        </p:txBody>
      </p:sp>
      <p:sp>
        <p:nvSpPr>
          <p:cNvPr id="4" name="Date Placeholder 3"/>
          <p:cNvSpPr>
            <a:spLocks noGrp="1"/>
          </p:cNvSpPr>
          <p:nvPr>
            <p:ph type="dt" sz="half" idx="10"/>
          </p:nvPr>
        </p:nvSpPr>
        <p:spPr/>
        <p:txBody>
          <a:bodyPr/>
          <a:lstStyle/>
          <a:p>
            <a:fld id="{853D8833-F6FA-41C5-BA7A-7C6F06D6A9FC}"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29</a:t>
            </a:fld>
            <a:endParaRPr lang="id-ID" dirty="0"/>
          </a:p>
        </p:txBody>
      </p:sp>
    </p:spTree>
    <p:extLst>
      <p:ext uri="{BB962C8B-B14F-4D97-AF65-F5344CB8AC3E}">
        <p14:creationId xmlns:p14="http://schemas.microsoft.com/office/powerpoint/2010/main" val="3100915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smtClean="0"/>
              <a:t>Konsep Teknologi Cloud Computing</a:t>
            </a:r>
            <a:endParaRPr lang="id-ID"/>
          </a:p>
        </p:txBody>
      </p:sp>
      <p:sp>
        <p:nvSpPr>
          <p:cNvPr id="3" name="Text Placeholder 2"/>
          <p:cNvSpPr>
            <a:spLocks noGrp="1"/>
          </p:cNvSpPr>
          <p:nvPr>
            <p:ph type="body" idx="1"/>
          </p:nvPr>
        </p:nvSpPr>
        <p:spPr/>
        <p:txBody>
          <a:bodyPr>
            <a:normAutofit fontScale="92500" lnSpcReduction="20000"/>
          </a:bodyPr>
          <a:lstStyle/>
          <a:p>
            <a:r>
              <a:rPr lang="id-ID" smtClean="0"/>
              <a:t>Bagian 1</a:t>
            </a:r>
            <a:endParaRPr lang="id-ID"/>
          </a:p>
        </p:txBody>
      </p:sp>
      <p:sp>
        <p:nvSpPr>
          <p:cNvPr id="4" name="Date Placeholder 3"/>
          <p:cNvSpPr>
            <a:spLocks noGrp="1"/>
          </p:cNvSpPr>
          <p:nvPr>
            <p:ph type="dt" sz="half" idx="10"/>
          </p:nvPr>
        </p:nvSpPr>
        <p:spPr/>
        <p:txBody>
          <a:bodyPr/>
          <a:lstStyle/>
          <a:p>
            <a:fld id="{15FC3667-F933-4464-BA6B-D0B77395D4A7}" type="datetime1">
              <a:rPr lang="id-ID" smtClean="0"/>
              <a:t>03/07/2019</a:t>
            </a:fld>
            <a:endParaRPr lang="id-ID"/>
          </a:p>
        </p:txBody>
      </p:sp>
      <p:sp>
        <p:nvSpPr>
          <p:cNvPr id="5" name="Footer Placeholder 4"/>
          <p:cNvSpPr>
            <a:spLocks noGrp="1"/>
          </p:cNvSpPr>
          <p:nvPr>
            <p:ph type="ftr" sz="quarter" idx="11"/>
          </p:nvPr>
        </p:nvSpPr>
        <p:spPr/>
        <p:txBody>
          <a:bodyPr/>
          <a:lstStyle/>
          <a:p>
            <a:r>
              <a:rPr lang="id-ID" smtClean="0"/>
              <a:t>Konsep Teknologi Cloud &amp; Virtualisasi</a:t>
            </a:r>
            <a:endParaRPr lang="id-ID"/>
          </a:p>
        </p:txBody>
      </p:sp>
      <p:sp>
        <p:nvSpPr>
          <p:cNvPr id="6" name="Slide Number Placeholder 5"/>
          <p:cNvSpPr>
            <a:spLocks noGrp="1"/>
          </p:cNvSpPr>
          <p:nvPr>
            <p:ph type="sldNum" sz="quarter" idx="12"/>
          </p:nvPr>
        </p:nvSpPr>
        <p:spPr/>
        <p:txBody>
          <a:bodyPr/>
          <a:lstStyle/>
          <a:p>
            <a:fld id="{DF0E258F-04D6-46E9-8B77-0866F5CD991D}" type="slidenum">
              <a:rPr lang="id-ID" smtClean="0"/>
              <a:t>3</a:t>
            </a:fld>
            <a:endParaRPr lang="id-ID" dirty="0"/>
          </a:p>
        </p:txBody>
      </p:sp>
    </p:spTree>
    <p:extLst>
      <p:ext uri="{BB962C8B-B14F-4D97-AF65-F5344CB8AC3E}">
        <p14:creationId xmlns:p14="http://schemas.microsoft.com/office/powerpoint/2010/main" val="360990456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a:t>10 Contoh Perusahaan Pengguna Layanan clouds </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3706" y="1371844"/>
            <a:ext cx="6352516" cy="4939732"/>
          </a:xfrm>
        </p:spPr>
      </p:pic>
      <p:sp>
        <p:nvSpPr>
          <p:cNvPr id="4" name="Date Placeholder 3"/>
          <p:cNvSpPr>
            <a:spLocks noGrp="1"/>
          </p:cNvSpPr>
          <p:nvPr>
            <p:ph type="dt" sz="half" idx="10"/>
          </p:nvPr>
        </p:nvSpPr>
        <p:spPr/>
        <p:txBody>
          <a:bodyPr/>
          <a:lstStyle/>
          <a:p>
            <a:fld id="{AA1F6BB3-6616-4CA4-9B44-8A01DF5EAC57}"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30</a:t>
            </a:fld>
            <a:endParaRPr lang="id-ID" dirty="0"/>
          </a:p>
        </p:txBody>
      </p:sp>
    </p:spTree>
    <p:extLst>
      <p:ext uri="{BB962C8B-B14F-4D97-AF65-F5344CB8AC3E}">
        <p14:creationId xmlns:p14="http://schemas.microsoft.com/office/powerpoint/2010/main" val="25623498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Contoh Penyedia Layanan SAAS (Software as a Service)</a:t>
            </a:r>
            <a:endParaRPr lang="id-ID"/>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897" y="1446723"/>
            <a:ext cx="7512358" cy="4976806"/>
          </a:xfrm>
        </p:spPr>
      </p:pic>
      <p:sp>
        <p:nvSpPr>
          <p:cNvPr id="4" name="Date Placeholder 3"/>
          <p:cNvSpPr>
            <a:spLocks noGrp="1"/>
          </p:cNvSpPr>
          <p:nvPr>
            <p:ph type="dt" sz="half" idx="10"/>
          </p:nvPr>
        </p:nvSpPr>
        <p:spPr/>
        <p:txBody>
          <a:bodyPr/>
          <a:lstStyle/>
          <a:p>
            <a:fld id="{24E965E4-B459-4429-976A-99001C223C7C}"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31</a:t>
            </a:fld>
            <a:endParaRPr lang="id-ID" dirty="0"/>
          </a:p>
        </p:txBody>
      </p:sp>
    </p:spTree>
    <p:extLst>
      <p:ext uri="{BB962C8B-B14F-4D97-AF65-F5344CB8AC3E}">
        <p14:creationId xmlns:p14="http://schemas.microsoft.com/office/powerpoint/2010/main" val="11500993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Contoh Penyedia Layanan PAAS (Platform as a Service) </a:t>
            </a:r>
            <a:endParaRPr lang="id-ID"/>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897" y="1628470"/>
            <a:ext cx="7711204" cy="4620682"/>
          </a:xfrm>
        </p:spPr>
      </p:pic>
      <p:sp>
        <p:nvSpPr>
          <p:cNvPr id="4" name="Date Placeholder 3"/>
          <p:cNvSpPr>
            <a:spLocks noGrp="1"/>
          </p:cNvSpPr>
          <p:nvPr>
            <p:ph type="dt" sz="half" idx="10"/>
          </p:nvPr>
        </p:nvSpPr>
        <p:spPr/>
        <p:txBody>
          <a:bodyPr/>
          <a:lstStyle/>
          <a:p>
            <a:fld id="{D45E7C10-1DD0-43C9-8818-FE045E5AFEBD}"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32</a:t>
            </a:fld>
            <a:endParaRPr lang="id-ID" dirty="0"/>
          </a:p>
        </p:txBody>
      </p:sp>
    </p:spTree>
    <p:extLst>
      <p:ext uri="{BB962C8B-B14F-4D97-AF65-F5344CB8AC3E}">
        <p14:creationId xmlns:p14="http://schemas.microsoft.com/office/powerpoint/2010/main" val="18931478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a:t>Contoh Penyedia Layanan PAAS (Platform as a Service) - </a:t>
            </a:r>
            <a:r>
              <a:rPr lang="id-ID" smtClean="0"/>
              <a:t>lanjutan</a:t>
            </a:r>
            <a:endParaRPr lang="id-ID"/>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046" y="1890065"/>
            <a:ext cx="7974196" cy="4359087"/>
          </a:xfrm>
        </p:spPr>
      </p:pic>
      <p:sp>
        <p:nvSpPr>
          <p:cNvPr id="4" name="Date Placeholder 3"/>
          <p:cNvSpPr>
            <a:spLocks noGrp="1"/>
          </p:cNvSpPr>
          <p:nvPr>
            <p:ph type="dt" sz="half" idx="10"/>
          </p:nvPr>
        </p:nvSpPr>
        <p:spPr/>
        <p:txBody>
          <a:bodyPr/>
          <a:lstStyle/>
          <a:p>
            <a:fld id="{9AA649FA-BBFE-4FC8-9BFF-1F7BFF448B3D}"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33</a:t>
            </a:fld>
            <a:endParaRPr lang="id-ID" dirty="0"/>
          </a:p>
        </p:txBody>
      </p:sp>
    </p:spTree>
    <p:extLst>
      <p:ext uri="{BB962C8B-B14F-4D97-AF65-F5344CB8AC3E}">
        <p14:creationId xmlns:p14="http://schemas.microsoft.com/office/powerpoint/2010/main" val="8485380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a:t>Contoh Penyedia Layanan IAAS (Infrastructure as a Service)</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897" y="1576711"/>
            <a:ext cx="7300393" cy="4846818"/>
          </a:xfrm>
        </p:spPr>
      </p:pic>
      <p:sp>
        <p:nvSpPr>
          <p:cNvPr id="4" name="Date Placeholder 3"/>
          <p:cNvSpPr>
            <a:spLocks noGrp="1"/>
          </p:cNvSpPr>
          <p:nvPr>
            <p:ph type="dt" sz="half" idx="10"/>
          </p:nvPr>
        </p:nvSpPr>
        <p:spPr/>
        <p:txBody>
          <a:bodyPr/>
          <a:lstStyle/>
          <a:p>
            <a:fld id="{FBD50EA9-CA13-4E80-937A-B64F3C591465}"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34</a:t>
            </a:fld>
            <a:endParaRPr lang="id-ID" dirty="0"/>
          </a:p>
        </p:txBody>
      </p:sp>
    </p:spTree>
    <p:extLst>
      <p:ext uri="{BB962C8B-B14F-4D97-AF65-F5344CB8AC3E}">
        <p14:creationId xmlns:p14="http://schemas.microsoft.com/office/powerpoint/2010/main" val="35589585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id-ID" smtClean="0"/>
              <a:t>Virtualization</a:t>
            </a:r>
            <a:endParaRPr lang="id-ID" dirty="0"/>
          </a:p>
        </p:txBody>
      </p:sp>
      <p:sp>
        <p:nvSpPr>
          <p:cNvPr id="8" name="Text Placeholder 7"/>
          <p:cNvSpPr>
            <a:spLocks noGrp="1"/>
          </p:cNvSpPr>
          <p:nvPr>
            <p:ph type="body" idx="1"/>
          </p:nvPr>
        </p:nvSpPr>
        <p:spPr/>
        <p:txBody>
          <a:bodyPr>
            <a:normAutofit fontScale="92500" lnSpcReduction="20000"/>
          </a:bodyPr>
          <a:lstStyle/>
          <a:p>
            <a:r>
              <a:rPr lang="id-ID" smtClean="0"/>
              <a:t>Bagian 2</a:t>
            </a:r>
            <a:endParaRPr lang="id-ID" dirty="0"/>
          </a:p>
        </p:txBody>
      </p:sp>
      <p:sp>
        <p:nvSpPr>
          <p:cNvPr id="4" name="Date Placeholder 3"/>
          <p:cNvSpPr>
            <a:spLocks noGrp="1"/>
          </p:cNvSpPr>
          <p:nvPr>
            <p:ph type="dt" sz="half" idx="10"/>
          </p:nvPr>
        </p:nvSpPr>
        <p:spPr/>
        <p:txBody>
          <a:bodyPr/>
          <a:lstStyle/>
          <a:p>
            <a:fld id="{07913C20-06EF-4518-88C8-42F80EBD67C8}" type="datetime1">
              <a:rPr lang="id-ID" smtClean="0"/>
              <a:t>03/07/2019</a:t>
            </a:fld>
            <a:endParaRPr lang="id-ID"/>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35</a:t>
            </a:fld>
            <a:endParaRPr lang="id-ID" dirty="0"/>
          </a:p>
        </p:txBody>
      </p:sp>
    </p:spTree>
    <p:extLst>
      <p:ext uri="{BB962C8B-B14F-4D97-AF65-F5344CB8AC3E}">
        <p14:creationId xmlns:p14="http://schemas.microsoft.com/office/powerpoint/2010/main" val="170528798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smtClean="0"/>
              <a:t>				Virtualisasi</a:t>
            </a:r>
            <a:endParaRPr lang="id-ID"/>
          </a:p>
        </p:txBody>
      </p:sp>
      <p:sp>
        <p:nvSpPr>
          <p:cNvPr id="3" name="Content Placeholder 2"/>
          <p:cNvSpPr>
            <a:spLocks noGrp="1"/>
          </p:cNvSpPr>
          <p:nvPr>
            <p:ph idx="1"/>
          </p:nvPr>
        </p:nvSpPr>
        <p:spPr>
          <a:xfrm>
            <a:off x="184897" y="1678897"/>
            <a:ext cx="8814723" cy="4497313"/>
          </a:xfrm>
        </p:spPr>
        <p:txBody>
          <a:bodyPr anchor="ctr">
            <a:normAutofit/>
          </a:bodyPr>
          <a:lstStyle/>
          <a:p>
            <a:pPr algn="just">
              <a:lnSpc>
                <a:spcPct val="150000"/>
              </a:lnSpc>
            </a:pPr>
            <a:r>
              <a:rPr lang="id-ID" sz="2400" dirty="0"/>
              <a:t>Virtualisasi adalah istilah luas pemisahan sumber daya komputer (jaringan, storage dan server) </a:t>
            </a:r>
            <a:endParaRPr lang="id-ID" sz="2400" dirty="0" smtClean="0"/>
          </a:p>
          <a:p>
            <a:pPr algn="just">
              <a:lnSpc>
                <a:spcPct val="150000"/>
              </a:lnSpc>
            </a:pPr>
            <a:endParaRPr lang="id-ID" sz="2400" dirty="0" smtClean="0"/>
          </a:p>
          <a:p>
            <a:pPr algn="just">
              <a:lnSpc>
                <a:spcPct val="150000"/>
              </a:lnSpc>
            </a:pPr>
            <a:r>
              <a:rPr lang="id-ID" sz="2400" dirty="0" smtClean="0"/>
              <a:t>Virtualisasi </a:t>
            </a:r>
            <a:r>
              <a:rPr lang="id-ID" sz="2400" dirty="0"/>
              <a:t>menyembunyikan karakteristik fisik sumber daya komputasi ke pengguna (aplikasi atau end-user</a:t>
            </a:r>
            <a:r>
              <a:rPr lang="id-ID" sz="2400" dirty="0" smtClean="0"/>
              <a:t>)</a:t>
            </a:r>
          </a:p>
        </p:txBody>
      </p:sp>
      <p:sp>
        <p:nvSpPr>
          <p:cNvPr id="4" name="Date Placeholder 3"/>
          <p:cNvSpPr>
            <a:spLocks noGrp="1"/>
          </p:cNvSpPr>
          <p:nvPr>
            <p:ph type="dt" sz="half" idx="10"/>
          </p:nvPr>
        </p:nvSpPr>
        <p:spPr/>
        <p:txBody>
          <a:bodyPr/>
          <a:lstStyle/>
          <a:p>
            <a:fld id="{5B2F677B-48F5-47BE-AAFB-2441E7DE33BD}"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36</a:t>
            </a:fld>
            <a:endParaRPr lang="id-ID" dirty="0"/>
          </a:p>
        </p:txBody>
      </p:sp>
    </p:spTree>
    <p:extLst>
      <p:ext uri="{BB962C8B-B14F-4D97-AF65-F5344CB8AC3E}">
        <p14:creationId xmlns:p14="http://schemas.microsoft.com/office/powerpoint/2010/main" val="3224202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smtClean="0"/>
              <a:t>				Virtualisasi</a:t>
            </a:r>
            <a:endParaRPr lang="id-ID"/>
          </a:p>
        </p:txBody>
      </p:sp>
      <p:sp>
        <p:nvSpPr>
          <p:cNvPr id="3" name="Content Placeholder 2"/>
          <p:cNvSpPr>
            <a:spLocks noGrp="1"/>
          </p:cNvSpPr>
          <p:nvPr>
            <p:ph idx="1"/>
          </p:nvPr>
        </p:nvSpPr>
        <p:spPr>
          <a:xfrm>
            <a:off x="184897" y="1813809"/>
            <a:ext cx="8814723" cy="4362401"/>
          </a:xfrm>
        </p:spPr>
        <p:txBody>
          <a:bodyPr anchor="ctr"/>
          <a:lstStyle/>
          <a:p>
            <a:pPr algn="just">
              <a:lnSpc>
                <a:spcPct val="150000"/>
              </a:lnSpc>
            </a:pPr>
            <a:r>
              <a:rPr lang="id-ID" sz="2400" dirty="0"/>
              <a:t>Sebuh physical resources (sebuah server/aplikasi /storage) dapat terlihat seperti beberapa resources virtual dan sebaliknya. </a:t>
            </a:r>
            <a:endParaRPr lang="id-ID" sz="2400" dirty="0" smtClean="0"/>
          </a:p>
          <a:p>
            <a:pPr marL="0" indent="0" algn="just">
              <a:lnSpc>
                <a:spcPct val="150000"/>
              </a:lnSpc>
              <a:buNone/>
            </a:pPr>
            <a:endParaRPr lang="id-ID" sz="2400" dirty="0"/>
          </a:p>
          <a:p>
            <a:pPr algn="just">
              <a:lnSpc>
                <a:spcPct val="150000"/>
              </a:lnSpc>
            </a:pPr>
            <a:r>
              <a:rPr lang="id-ID" sz="2400" dirty="0"/>
              <a:t>Teknologi virtual : Virtualisasi storage, virtualisasi komputasi dan virtualisasi </a:t>
            </a:r>
            <a:r>
              <a:rPr lang="id-ID" sz="2400" dirty="0" smtClean="0"/>
              <a:t>network</a:t>
            </a:r>
            <a:endParaRPr lang="id-ID" sz="2400" dirty="0"/>
          </a:p>
        </p:txBody>
      </p:sp>
      <p:sp>
        <p:nvSpPr>
          <p:cNvPr id="4" name="Date Placeholder 3"/>
          <p:cNvSpPr>
            <a:spLocks noGrp="1"/>
          </p:cNvSpPr>
          <p:nvPr>
            <p:ph type="dt" sz="half" idx="10"/>
          </p:nvPr>
        </p:nvSpPr>
        <p:spPr/>
        <p:txBody>
          <a:bodyPr/>
          <a:lstStyle/>
          <a:p>
            <a:fld id="{93FD279D-C04B-4D66-B65E-5163E725922E}"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37</a:t>
            </a:fld>
            <a:endParaRPr lang="id-ID" dirty="0"/>
          </a:p>
        </p:txBody>
      </p:sp>
    </p:spTree>
    <p:extLst>
      <p:ext uri="{BB962C8B-B14F-4D97-AF65-F5344CB8AC3E}">
        <p14:creationId xmlns:p14="http://schemas.microsoft.com/office/powerpoint/2010/main" val="10039702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smtClean="0"/>
              <a:t>				Virtualisasi</a:t>
            </a:r>
            <a:endParaRPr lang="id-ID"/>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4736" y="1601323"/>
            <a:ext cx="6708784" cy="4480774"/>
          </a:xfrm>
        </p:spPr>
      </p:pic>
      <p:sp>
        <p:nvSpPr>
          <p:cNvPr id="4" name="Date Placeholder 3"/>
          <p:cNvSpPr>
            <a:spLocks noGrp="1"/>
          </p:cNvSpPr>
          <p:nvPr>
            <p:ph type="dt" sz="half" idx="10"/>
          </p:nvPr>
        </p:nvSpPr>
        <p:spPr/>
        <p:txBody>
          <a:bodyPr/>
          <a:lstStyle/>
          <a:p>
            <a:fld id="{3B8ED782-91F4-4554-B8AC-6C6FC2F91473}"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38</a:t>
            </a:fld>
            <a:endParaRPr lang="id-ID" dirty="0"/>
          </a:p>
        </p:txBody>
      </p:sp>
    </p:spTree>
    <p:extLst>
      <p:ext uri="{BB962C8B-B14F-4D97-AF65-F5344CB8AC3E}">
        <p14:creationId xmlns:p14="http://schemas.microsoft.com/office/powerpoint/2010/main" val="6779172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a:t>Virtualization is key enabler </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140162"/>
            <a:ext cx="7298208" cy="3403097"/>
          </a:xfrm>
        </p:spPr>
      </p:pic>
      <p:sp>
        <p:nvSpPr>
          <p:cNvPr id="4" name="Date Placeholder 3"/>
          <p:cNvSpPr>
            <a:spLocks noGrp="1"/>
          </p:cNvSpPr>
          <p:nvPr>
            <p:ph type="dt" sz="half" idx="10"/>
          </p:nvPr>
        </p:nvSpPr>
        <p:spPr/>
        <p:txBody>
          <a:bodyPr/>
          <a:lstStyle/>
          <a:p>
            <a:fld id="{E4A553F6-135F-4477-BE7E-48F065813693}"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39</a:t>
            </a:fld>
            <a:endParaRPr lang="id-ID" dirty="0"/>
          </a:p>
        </p:txBody>
      </p:sp>
    </p:spTree>
    <p:extLst>
      <p:ext uri="{BB962C8B-B14F-4D97-AF65-F5344CB8AC3E}">
        <p14:creationId xmlns:p14="http://schemas.microsoft.com/office/powerpoint/2010/main" val="27180212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a:t>Komponen Cloud Computing</a:t>
            </a:r>
          </a:p>
        </p:txBody>
      </p:sp>
      <p:sp>
        <p:nvSpPr>
          <p:cNvPr id="3" name="Content Placeholder 2"/>
          <p:cNvSpPr>
            <a:spLocks noGrp="1"/>
          </p:cNvSpPr>
          <p:nvPr>
            <p:ph idx="1"/>
          </p:nvPr>
        </p:nvSpPr>
        <p:spPr>
          <a:xfrm>
            <a:off x="184897" y="1693889"/>
            <a:ext cx="8814723" cy="4482322"/>
          </a:xfrm>
        </p:spPr>
        <p:txBody>
          <a:bodyPr anchor="ctr">
            <a:normAutofit/>
          </a:bodyPr>
          <a:lstStyle/>
          <a:p>
            <a:r>
              <a:rPr lang="id-ID" sz="2400" dirty="0"/>
              <a:t>Komponen </a:t>
            </a:r>
            <a:r>
              <a:rPr lang="id-ID" sz="2400" dirty="0" smtClean="0"/>
              <a:t>dasar</a:t>
            </a:r>
          </a:p>
          <a:p>
            <a:pPr marL="0" indent="0">
              <a:buNone/>
            </a:pPr>
            <a:r>
              <a:rPr lang="id-ID" sz="2400" dirty="0" smtClean="0"/>
              <a:t>      - Clients </a:t>
            </a:r>
            <a:r>
              <a:rPr lang="id-ID" sz="2400" dirty="0"/>
              <a:t>: LAN, Lapotop , PC, Mobile phone, PDA, dll </a:t>
            </a:r>
            <a:endParaRPr lang="id-ID" sz="2400" dirty="0" smtClean="0"/>
          </a:p>
          <a:p>
            <a:pPr marL="0" indent="0">
              <a:buNone/>
            </a:pPr>
            <a:r>
              <a:rPr lang="id-ID" sz="2400" dirty="0" smtClean="0"/>
              <a:t>• </a:t>
            </a:r>
            <a:r>
              <a:rPr lang="id-ID" sz="2400" dirty="0"/>
              <a:t>Data </a:t>
            </a:r>
            <a:r>
              <a:rPr lang="id-ID" sz="2400" dirty="0" smtClean="0"/>
              <a:t>Center</a:t>
            </a:r>
          </a:p>
          <a:p>
            <a:pPr marL="0" indent="0">
              <a:buNone/>
            </a:pPr>
            <a:r>
              <a:rPr lang="id-ID" sz="2400" dirty="0" smtClean="0"/>
              <a:t>      - Hardware: </a:t>
            </a:r>
            <a:r>
              <a:rPr lang="id-ID" sz="2400" dirty="0"/>
              <a:t>Kumpulan server di sebuah gedung </a:t>
            </a:r>
            <a:endParaRPr lang="id-ID" sz="2400" dirty="0" smtClean="0"/>
          </a:p>
          <a:p>
            <a:pPr marL="0" indent="0">
              <a:buNone/>
            </a:pPr>
            <a:r>
              <a:rPr lang="id-ID" sz="2400" dirty="0"/>
              <a:t> </a:t>
            </a:r>
            <a:r>
              <a:rPr lang="id-ID" sz="2400" dirty="0" smtClean="0"/>
              <a:t>     - Software: </a:t>
            </a:r>
            <a:r>
              <a:rPr lang="id-ID" sz="2400" dirty="0"/>
              <a:t>Virtuallizing server </a:t>
            </a:r>
            <a:endParaRPr lang="id-ID" sz="2400" dirty="0" smtClean="0"/>
          </a:p>
          <a:p>
            <a:pPr marL="0" indent="0">
              <a:buNone/>
            </a:pPr>
            <a:r>
              <a:rPr lang="id-ID" sz="2400" dirty="0" smtClean="0"/>
              <a:t>• </a:t>
            </a:r>
            <a:r>
              <a:rPr lang="id-ID" sz="2400" dirty="0"/>
              <a:t>Distributed Server </a:t>
            </a:r>
            <a:endParaRPr lang="id-ID" sz="2400" dirty="0" smtClean="0"/>
          </a:p>
          <a:p>
            <a:pPr marL="0" indent="0">
              <a:buNone/>
            </a:pPr>
            <a:r>
              <a:rPr lang="id-ID" sz="2400" dirty="0" smtClean="0"/>
              <a:t>     - Server-server </a:t>
            </a:r>
            <a:r>
              <a:rPr lang="id-ID" sz="2400" dirty="0"/>
              <a:t>yg tersebar di beberapa lokasi</a:t>
            </a:r>
          </a:p>
        </p:txBody>
      </p:sp>
      <p:sp>
        <p:nvSpPr>
          <p:cNvPr id="4" name="Date Placeholder 3"/>
          <p:cNvSpPr>
            <a:spLocks noGrp="1"/>
          </p:cNvSpPr>
          <p:nvPr>
            <p:ph type="dt" sz="half" idx="10"/>
          </p:nvPr>
        </p:nvSpPr>
        <p:spPr/>
        <p:txBody>
          <a:bodyPr/>
          <a:lstStyle/>
          <a:p>
            <a:fld id="{0F22C66F-253B-49CD-9CBC-438FDC4D1D5E}"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4</a:t>
            </a:fld>
            <a:endParaRPr lang="id-ID" dirty="0"/>
          </a:p>
        </p:txBody>
      </p:sp>
    </p:spTree>
    <p:extLst>
      <p:ext uri="{BB962C8B-B14F-4D97-AF65-F5344CB8AC3E}">
        <p14:creationId xmlns:p14="http://schemas.microsoft.com/office/powerpoint/2010/main" val="293184376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2337" y="532877"/>
            <a:ext cx="7347283" cy="854074"/>
          </a:xfrm>
        </p:spPr>
        <p:txBody>
          <a:bodyPr>
            <a:normAutofit fontScale="90000"/>
          </a:bodyPr>
          <a:lstStyle/>
          <a:p>
            <a:r>
              <a:rPr lang="en-US"/>
              <a:t>The idea of Virtualization: from 1960’s </a:t>
            </a:r>
            <a:endParaRPr lang="id-ID"/>
          </a:p>
        </p:txBody>
      </p:sp>
      <p:sp>
        <p:nvSpPr>
          <p:cNvPr id="3" name="Content Placeholder 2"/>
          <p:cNvSpPr>
            <a:spLocks noGrp="1"/>
          </p:cNvSpPr>
          <p:nvPr>
            <p:ph idx="1"/>
          </p:nvPr>
        </p:nvSpPr>
        <p:spPr>
          <a:xfrm>
            <a:off x="184897" y="1937981"/>
            <a:ext cx="8814723" cy="4238229"/>
          </a:xfrm>
        </p:spPr>
        <p:txBody>
          <a:bodyPr anchor="ctr">
            <a:normAutofit fontScale="92500" lnSpcReduction="10000"/>
          </a:bodyPr>
          <a:lstStyle/>
          <a:p>
            <a:pPr>
              <a:lnSpc>
                <a:spcPct val="150000"/>
              </a:lnSpc>
            </a:pPr>
            <a:r>
              <a:rPr lang="en-US" sz="2400" dirty="0"/>
              <a:t>IBM VM/370 – A VMM for IBM mainframe</a:t>
            </a:r>
            <a:br>
              <a:rPr lang="en-US" sz="2400" dirty="0"/>
            </a:br>
            <a:r>
              <a:rPr lang="id-ID" sz="2400" dirty="0" smtClean="0"/>
              <a:t>- </a:t>
            </a:r>
            <a:r>
              <a:rPr lang="en-US" sz="2400" dirty="0" smtClean="0"/>
              <a:t>Multiple </a:t>
            </a:r>
            <a:r>
              <a:rPr lang="en-US" sz="2400" dirty="0"/>
              <a:t>OS environments on expensive hardware</a:t>
            </a:r>
            <a:br>
              <a:rPr lang="en-US" sz="2400" dirty="0"/>
            </a:br>
            <a:r>
              <a:rPr lang="id-ID" sz="2400" dirty="0" smtClean="0"/>
              <a:t>-</a:t>
            </a:r>
            <a:r>
              <a:rPr lang="en-US" sz="2400" dirty="0" smtClean="0"/>
              <a:t> </a:t>
            </a:r>
            <a:r>
              <a:rPr lang="en-US" sz="2400" dirty="0"/>
              <a:t>Desirable when few machine around </a:t>
            </a:r>
            <a:br>
              <a:rPr lang="en-US" sz="2400" dirty="0"/>
            </a:br>
            <a:endParaRPr lang="id-ID" sz="2400" dirty="0" smtClean="0"/>
          </a:p>
          <a:p>
            <a:pPr>
              <a:lnSpc>
                <a:spcPct val="150000"/>
              </a:lnSpc>
            </a:pPr>
            <a:r>
              <a:rPr lang="en-US" sz="2400" dirty="0" smtClean="0"/>
              <a:t>Popular </a:t>
            </a:r>
            <a:r>
              <a:rPr lang="en-US" sz="2400" dirty="0"/>
              <a:t>research idea in 1960s and 1970s</a:t>
            </a:r>
            <a:br>
              <a:rPr lang="en-US" sz="2400" dirty="0"/>
            </a:br>
            <a:r>
              <a:rPr lang="id-ID" sz="2400" dirty="0" smtClean="0"/>
              <a:t>-</a:t>
            </a:r>
            <a:r>
              <a:rPr lang="en-US" sz="2400" dirty="0" smtClean="0"/>
              <a:t> </a:t>
            </a:r>
            <a:r>
              <a:rPr lang="en-US" sz="2400" dirty="0"/>
              <a:t>Entire conferences on virtual machine monitors</a:t>
            </a:r>
            <a:br>
              <a:rPr lang="en-US" sz="2400" dirty="0"/>
            </a:br>
            <a:r>
              <a:rPr lang="id-ID" sz="2400" dirty="0" smtClean="0"/>
              <a:t>-</a:t>
            </a:r>
            <a:r>
              <a:rPr lang="en-US" sz="2400" dirty="0" smtClean="0"/>
              <a:t> </a:t>
            </a:r>
            <a:r>
              <a:rPr lang="en-US" sz="2400" dirty="0"/>
              <a:t>Hardware/VMM/OS designed together</a:t>
            </a:r>
            <a:br>
              <a:rPr lang="en-US" sz="2400" dirty="0"/>
            </a:br>
            <a:r>
              <a:rPr lang="id-ID" sz="2400" dirty="0" smtClean="0"/>
              <a:t>-</a:t>
            </a:r>
            <a:r>
              <a:rPr lang="en-US" sz="2400" dirty="0" smtClean="0"/>
              <a:t> </a:t>
            </a:r>
            <a:r>
              <a:rPr lang="en-US" sz="2400" dirty="0"/>
              <a:t>Allowed multiple users to share a batch oriented system </a:t>
            </a:r>
            <a:endParaRPr lang="id-ID" sz="2400" dirty="0"/>
          </a:p>
        </p:txBody>
      </p:sp>
      <p:sp>
        <p:nvSpPr>
          <p:cNvPr id="4" name="Date Placeholder 3"/>
          <p:cNvSpPr>
            <a:spLocks noGrp="1"/>
          </p:cNvSpPr>
          <p:nvPr>
            <p:ph type="dt" sz="half" idx="10"/>
          </p:nvPr>
        </p:nvSpPr>
        <p:spPr/>
        <p:txBody>
          <a:bodyPr/>
          <a:lstStyle/>
          <a:p>
            <a:fld id="{3E6B4808-81B4-4026-A96A-EEA8A666A034}"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40</a:t>
            </a:fld>
            <a:endParaRPr lang="id-ID" dirty="0"/>
          </a:p>
        </p:txBody>
      </p:sp>
    </p:spTree>
    <p:extLst>
      <p:ext uri="{BB962C8B-B14F-4D97-AF65-F5344CB8AC3E}">
        <p14:creationId xmlns:p14="http://schemas.microsoft.com/office/powerpoint/2010/main" val="331765794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2337" y="776789"/>
            <a:ext cx="7347283" cy="854074"/>
          </a:xfrm>
        </p:spPr>
        <p:txBody>
          <a:bodyPr>
            <a:normAutofit fontScale="90000"/>
          </a:bodyPr>
          <a:lstStyle/>
          <a:p>
            <a:r>
              <a:rPr lang="en-US"/>
              <a:t>The idea of Virtualization: from 1960’s </a:t>
            </a:r>
            <a:br>
              <a:rPr lang="en-US"/>
            </a:br>
            <a:endParaRPr lang="id-ID"/>
          </a:p>
        </p:txBody>
      </p:sp>
      <p:sp>
        <p:nvSpPr>
          <p:cNvPr id="3" name="Content Placeholder 2"/>
          <p:cNvSpPr>
            <a:spLocks noGrp="1"/>
          </p:cNvSpPr>
          <p:nvPr>
            <p:ph idx="1"/>
          </p:nvPr>
        </p:nvSpPr>
        <p:spPr>
          <a:xfrm>
            <a:off x="184897" y="2415654"/>
            <a:ext cx="8814723" cy="3425588"/>
          </a:xfrm>
        </p:spPr>
        <p:txBody>
          <a:bodyPr anchor="ctr">
            <a:normAutofit/>
          </a:bodyPr>
          <a:lstStyle/>
          <a:p>
            <a:pPr algn="just">
              <a:lnSpc>
                <a:spcPct val="150000"/>
              </a:lnSpc>
            </a:pPr>
            <a:r>
              <a:rPr lang="en-US" sz="2400" dirty="0"/>
              <a:t>Interest died out in the 1980s and </a:t>
            </a:r>
            <a:r>
              <a:rPr lang="en-US" sz="2400" dirty="0" smtClean="0"/>
              <a:t>1990s</a:t>
            </a:r>
            <a:endParaRPr lang="id-ID" sz="2400" dirty="0"/>
          </a:p>
          <a:p>
            <a:pPr marL="611188" indent="-342900" algn="just">
              <a:lnSpc>
                <a:spcPct val="150000"/>
              </a:lnSpc>
              <a:buFontTx/>
              <a:buChar char="-"/>
            </a:pPr>
            <a:r>
              <a:rPr lang="en-US" sz="2400" dirty="0" smtClean="0"/>
              <a:t>Hardware </a:t>
            </a:r>
            <a:r>
              <a:rPr lang="en-US" sz="2400" dirty="0"/>
              <a:t>got more </a:t>
            </a:r>
            <a:r>
              <a:rPr lang="en-US" sz="2400" dirty="0" smtClean="0"/>
              <a:t>cheaper</a:t>
            </a:r>
            <a:endParaRPr lang="id-ID" sz="2400" dirty="0" smtClean="0"/>
          </a:p>
          <a:p>
            <a:pPr marL="611188" indent="-342900" algn="just">
              <a:lnSpc>
                <a:spcPct val="150000"/>
              </a:lnSpc>
              <a:buFontTx/>
              <a:buChar char="-"/>
            </a:pPr>
            <a:r>
              <a:rPr lang="en-US" sz="2400" dirty="0" smtClean="0"/>
              <a:t>Operating </a:t>
            </a:r>
            <a:r>
              <a:rPr lang="en-US" sz="2400" dirty="0"/>
              <a:t>systems got more powerful (e.g. multi-user) </a:t>
            </a:r>
            <a:br>
              <a:rPr lang="en-US" sz="2400" dirty="0"/>
            </a:br>
            <a:endParaRPr lang="id-ID" sz="2400" dirty="0"/>
          </a:p>
        </p:txBody>
      </p:sp>
      <p:sp>
        <p:nvSpPr>
          <p:cNvPr id="4" name="Date Placeholder 3"/>
          <p:cNvSpPr>
            <a:spLocks noGrp="1"/>
          </p:cNvSpPr>
          <p:nvPr>
            <p:ph type="dt" sz="half" idx="10"/>
          </p:nvPr>
        </p:nvSpPr>
        <p:spPr/>
        <p:txBody>
          <a:bodyPr/>
          <a:lstStyle/>
          <a:p>
            <a:fld id="{9090D1C0-18EF-472A-ACE4-216201C7BF40}"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41</a:t>
            </a:fld>
            <a:endParaRPr lang="id-ID" dirty="0"/>
          </a:p>
        </p:txBody>
      </p:sp>
    </p:spTree>
    <p:extLst>
      <p:ext uri="{BB962C8B-B14F-4D97-AF65-F5344CB8AC3E}">
        <p14:creationId xmlns:p14="http://schemas.microsoft.com/office/powerpoint/2010/main" val="5567398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A Return to Virtual Machines </a:t>
            </a:r>
            <a:endParaRPr lang="id-ID"/>
          </a:p>
        </p:txBody>
      </p:sp>
      <p:sp>
        <p:nvSpPr>
          <p:cNvPr id="3" name="Content Placeholder 2"/>
          <p:cNvSpPr>
            <a:spLocks noGrp="1"/>
          </p:cNvSpPr>
          <p:nvPr>
            <p:ph idx="1"/>
          </p:nvPr>
        </p:nvSpPr>
        <p:spPr>
          <a:xfrm>
            <a:off x="184897" y="1998617"/>
            <a:ext cx="8814723" cy="3842625"/>
          </a:xfrm>
        </p:spPr>
        <p:txBody>
          <a:bodyPr anchor="ctr">
            <a:normAutofit fontScale="92500" lnSpcReduction="20000"/>
          </a:bodyPr>
          <a:lstStyle/>
          <a:p>
            <a:pPr>
              <a:lnSpc>
                <a:spcPct val="160000"/>
              </a:lnSpc>
            </a:pPr>
            <a:r>
              <a:rPr lang="id-ID" sz="2400" dirty="0" smtClean="0"/>
              <a:t>Disco</a:t>
            </a:r>
            <a:r>
              <a:rPr lang="id-ID" sz="2400" dirty="0"/>
              <a:t>: Stanford research project (SOSP ’97)</a:t>
            </a:r>
            <a:br>
              <a:rPr lang="id-ID" sz="2400" dirty="0"/>
            </a:br>
            <a:r>
              <a:rPr lang="id-ID" sz="2400" dirty="0" smtClean="0"/>
              <a:t>- Run </a:t>
            </a:r>
            <a:r>
              <a:rPr lang="id-ID" sz="2400" dirty="0"/>
              <a:t>commodity OSes on scalable multiprocessors</a:t>
            </a:r>
            <a:br>
              <a:rPr lang="id-ID" sz="2400" dirty="0"/>
            </a:br>
            <a:r>
              <a:rPr lang="id-ID" sz="2400" dirty="0" smtClean="0"/>
              <a:t>- </a:t>
            </a:r>
            <a:r>
              <a:rPr lang="id-ID" sz="2400" dirty="0"/>
              <a:t>Focus on high-end: NUMA, MIPS, </a:t>
            </a:r>
            <a:r>
              <a:rPr lang="id-ID" sz="2400" dirty="0" smtClean="0"/>
              <a:t>IRIX</a:t>
            </a:r>
          </a:p>
          <a:p>
            <a:pPr marL="0" indent="0">
              <a:lnSpc>
                <a:spcPct val="160000"/>
              </a:lnSpc>
              <a:buNone/>
            </a:pPr>
            <a:endParaRPr lang="id-ID" sz="2400" dirty="0"/>
          </a:p>
          <a:p>
            <a:pPr>
              <a:lnSpc>
                <a:spcPct val="160000"/>
              </a:lnSpc>
            </a:pPr>
            <a:r>
              <a:rPr lang="id-ID" sz="2400" dirty="0" smtClean="0"/>
              <a:t>Commercial </a:t>
            </a:r>
            <a:r>
              <a:rPr lang="id-ID" sz="2400" dirty="0"/>
              <a:t>virtual machines for x86 architecture</a:t>
            </a:r>
            <a:br>
              <a:rPr lang="id-ID" sz="2400" dirty="0"/>
            </a:br>
            <a:r>
              <a:rPr lang="id-ID" sz="2400" dirty="0" smtClean="0"/>
              <a:t>- </a:t>
            </a:r>
            <a:r>
              <a:rPr lang="id-ID" sz="2400" dirty="0"/>
              <a:t>VMware Workstation (now EMC) (1999-)</a:t>
            </a:r>
            <a:br>
              <a:rPr lang="id-ID" sz="2400" dirty="0"/>
            </a:br>
            <a:r>
              <a:rPr lang="id-ID" sz="2400" dirty="0" smtClean="0"/>
              <a:t>- </a:t>
            </a:r>
            <a:r>
              <a:rPr lang="id-ID" sz="2400" dirty="0"/>
              <a:t>Connectix VirtualPC (now Microsoft) </a:t>
            </a:r>
          </a:p>
        </p:txBody>
      </p:sp>
      <p:sp>
        <p:nvSpPr>
          <p:cNvPr id="4" name="Date Placeholder 3"/>
          <p:cNvSpPr>
            <a:spLocks noGrp="1"/>
          </p:cNvSpPr>
          <p:nvPr>
            <p:ph type="dt" sz="half" idx="10"/>
          </p:nvPr>
        </p:nvSpPr>
        <p:spPr/>
        <p:txBody>
          <a:bodyPr/>
          <a:lstStyle/>
          <a:p>
            <a:fld id="{BA7C0AA5-1008-46C3-AAB8-272CC284F92E}"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42</a:t>
            </a:fld>
            <a:endParaRPr lang="id-ID" dirty="0"/>
          </a:p>
        </p:txBody>
      </p:sp>
    </p:spTree>
    <p:extLst>
      <p:ext uri="{BB962C8B-B14F-4D97-AF65-F5344CB8AC3E}">
        <p14:creationId xmlns:p14="http://schemas.microsoft.com/office/powerpoint/2010/main" val="340165137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Return to Virtual Machines </a:t>
            </a:r>
            <a:endParaRPr lang="id-ID"/>
          </a:p>
        </p:txBody>
      </p:sp>
      <p:sp>
        <p:nvSpPr>
          <p:cNvPr id="3" name="Content Placeholder 2"/>
          <p:cNvSpPr>
            <a:spLocks noGrp="1"/>
          </p:cNvSpPr>
          <p:nvPr>
            <p:ph idx="1"/>
          </p:nvPr>
        </p:nvSpPr>
        <p:spPr>
          <a:xfrm>
            <a:off x="184897" y="1972491"/>
            <a:ext cx="8814723" cy="4203720"/>
          </a:xfrm>
        </p:spPr>
        <p:txBody>
          <a:bodyPr anchor="ctr">
            <a:normAutofit/>
          </a:bodyPr>
          <a:lstStyle/>
          <a:p>
            <a:pPr>
              <a:lnSpc>
                <a:spcPct val="150000"/>
              </a:lnSpc>
            </a:pPr>
            <a:r>
              <a:rPr lang="id-ID" sz="2400" dirty="0" smtClean="0"/>
              <a:t>Research </a:t>
            </a:r>
            <a:r>
              <a:rPr lang="id-ID" sz="2400" dirty="0"/>
              <a:t>virtual machines for x86 </a:t>
            </a:r>
            <a:r>
              <a:rPr lang="id-ID" sz="2400" dirty="0" smtClean="0"/>
              <a:t>architecture</a:t>
            </a:r>
          </a:p>
          <a:p>
            <a:pPr marL="441325" indent="-268288">
              <a:lnSpc>
                <a:spcPct val="150000"/>
              </a:lnSpc>
              <a:buFontTx/>
              <a:buChar char="-"/>
            </a:pPr>
            <a:r>
              <a:rPr lang="id-ID" sz="2400" dirty="0" smtClean="0"/>
              <a:t>Xen </a:t>
            </a:r>
            <a:r>
              <a:rPr lang="id-ID" sz="2400" dirty="0"/>
              <a:t>(SOSP </a:t>
            </a:r>
            <a:r>
              <a:rPr lang="id-ID" sz="2400" dirty="0" smtClean="0"/>
              <a:t>’03)</a:t>
            </a:r>
          </a:p>
          <a:p>
            <a:pPr marL="441325" indent="-268288">
              <a:lnSpc>
                <a:spcPct val="150000"/>
              </a:lnSpc>
              <a:buFontTx/>
              <a:buChar char="-"/>
            </a:pPr>
            <a:r>
              <a:rPr lang="id-ID" sz="2400" dirty="0" smtClean="0"/>
              <a:t>Plex86</a:t>
            </a:r>
            <a:endParaRPr lang="id-ID" sz="2400" dirty="0"/>
          </a:p>
          <a:p>
            <a:pPr marL="441325" indent="-268288">
              <a:lnSpc>
                <a:spcPct val="150000"/>
              </a:lnSpc>
              <a:buFontTx/>
              <a:buChar char="-"/>
            </a:pPr>
            <a:endParaRPr lang="id-ID" sz="2400" dirty="0" smtClean="0"/>
          </a:p>
          <a:p>
            <a:pPr marL="268288" indent="-268288">
              <a:lnSpc>
                <a:spcPct val="150000"/>
              </a:lnSpc>
              <a:tabLst>
                <a:tab pos="268288" algn="l"/>
              </a:tabLst>
            </a:pPr>
            <a:r>
              <a:rPr lang="id-ID" sz="2400" dirty="0" smtClean="0"/>
              <a:t>OS-level </a:t>
            </a:r>
            <a:r>
              <a:rPr lang="id-ID" sz="2400" dirty="0"/>
              <a:t>virtualization</a:t>
            </a:r>
            <a:br>
              <a:rPr lang="id-ID" sz="2400" dirty="0"/>
            </a:br>
            <a:r>
              <a:rPr lang="id-ID" sz="2400" dirty="0" smtClean="0"/>
              <a:t>- FreeBSD </a:t>
            </a:r>
            <a:r>
              <a:rPr lang="id-ID" sz="2400" dirty="0"/>
              <a:t>Jails, User-mode-linux, </a:t>
            </a:r>
            <a:r>
              <a:rPr lang="id-ID" sz="2400" dirty="0" smtClean="0"/>
              <a:t>UMLinux</a:t>
            </a:r>
          </a:p>
          <a:p>
            <a:pPr marL="0" indent="0">
              <a:lnSpc>
                <a:spcPct val="150000"/>
              </a:lnSpc>
              <a:buNone/>
            </a:pPr>
            <a:endParaRPr lang="id-ID" sz="2400" dirty="0"/>
          </a:p>
        </p:txBody>
      </p:sp>
      <p:sp>
        <p:nvSpPr>
          <p:cNvPr id="4" name="Date Placeholder 3"/>
          <p:cNvSpPr>
            <a:spLocks noGrp="1"/>
          </p:cNvSpPr>
          <p:nvPr>
            <p:ph type="dt" sz="half" idx="10"/>
          </p:nvPr>
        </p:nvSpPr>
        <p:spPr/>
        <p:txBody>
          <a:bodyPr/>
          <a:lstStyle/>
          <a:p>
            <a:fld id="{D6BC3F91-966D-4947-9F6B-56C01D63F7C1}"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43</a:t>
            </a:fld>
            <a:endParaRPr lang="id-ID" dirty="0"/>
          </a:p>
        </p:txBody>
      </p:sp>
    </p:spTree>
    <p:extLst>
      <p:ext uri="{BB962C8B-B14F-4D97-AF65-F5344CB8AC3E}">
        <p14:creationId xmlns:p14="http://schemas.microsoft.com/office/powerpoint/2010/main" val="319556355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Starting Point: A Physical Machine </a:t>
            </a:r>
            <a:endParaRPr lang="id-ID"/>
          </a:p>
        </p:txBody>
      </p:sp>
      <p:sp>
        <p:nvSpPr>
          <p:cNvPr id="3" name="Content Placeholder 2"/>
          <p:cNvSpPr>
            <a:spLocks noGrp="1"/>
          </p:cNvSpPr>
          <p:nvPr>
            <p:ph idx="1"/>
          </p:nvPr>
        </p:nvSpPr>
        <p:spPr>
          <a:xfrm>
            <a:off x="184897" y="1451811"/>
            <a:ext cx="5474924" cy="4724400"/>
          </a:xfrm>
        </p:spPr>
        <p:txBody>
          <a:bodyPr anchor="ctr">
            <a:normAutofit/>
          </a:bodyPr>
          <a:lstStyle/>
          <a:p>
            <a:r>
              <a:rPr lang="id-ID" sz="2400" dirty="0" smtClean="0"/>
              <a:t>Physical Hardware</a:t>
            </a:r>
            <a:endParaRPr lang="id-ID" sz="2400" dirty="0"/>
          </a:p>
          <a:p>
            <a:pPr marL="536575" indent="-268288">
              <a:buFontTx/>
              <a:buChar char="-"/>
            </a:pPr>
            <a:r>
              <a:rPr lang="id-ID" sz="2400" dirty="0" smtClean="0"/>
              <a:t>Processors</a:t>
            </a:r>
            <a:r>
              <a:rPr lang="id-ID" sz="2400" dirty="0"/>
              <a:t>, memory,</a:t>
            </a:r>
            <a:br>
              <a:rPr lang="id-ID" sz="2400" dirty="0"/>
            </a:br>
            <a:r>
              <a:rPr lang="id-ID" sz="2400" dirty="0"/>
              <a:t>chipset, I/O devices, </a:t>
            </a:r>
            <a:r>
              <a:rPr lang="id-ID" sz="2400" dirty="0" smtClean="0"/>
              <a:t>etc.</a:t>
            </a:r>
          </a:p>
          <a:p>
            <a:pPr marL="536575" indent="-268288">
              <a:buFontTx/>
              <a:buChar char="-"/>
            </a:pPr>
            <a:r>
              <a:rPr lang="id-ID" sz="2400" dirty="0" smtClean="0"/>
              <a:t>Resources </a:t>
            </a:r>
            <a:r>
              <a:rPr lang="id-ID" sz="2400" dirty="0"/>
              <a:t>often </a:t>
            </a:r>
            <a:r>
              <a:rPr lang="id-ID" sz="2400" dirty="0" smtClean="0"/>
              <a:t>grossly underutilized</a:t>
            </a:r>
            <a:endParaRPr lang="id-ID" sz="2400" dirty="0"/>
          </a:p>
          <a:p>
            <a:r>
              <a:rPr lang="id-ID" sz="2400" dirty="0" smtClean="0"/>
              <a:t>Software</a:t>
            </a:r>
            <a:endParaRPr lang="id-ID" sz="2400" dirty="0"/>
          </a:p>
          <a:p>
            <a:pPr marL="536575" indent="-268288">
              <a:buFontTx/>
              <a:buChar char="-"/>
            </a:pPr>
            <a:r>
              <a:rPr lang="id-ID" sz="2400" dirty="0" smtClean="0"/>
              <a:t>Tightly </a:t>
            </a:r>
            <a:r>
              <a:rPr lang="id-ID" sz="2400" dirty="0"/>
              <a:t>coupled </a:t>
            </a:r>
            <a:r>
              <a:rPr lang="id-ID" sz="2400" dirty="0" smtClean="0"/>
              <a:t>to physical hardware</a:t>
            </a:r>
            <a:endParaRPr lang="id-ID" sz="2400" dirty="0"/>
          </a:p>
          <a:p>
            <a:pPr marL="536575" indent="-268288">
              <a:buFontTx/>
              <a:buChar char="-"/>
            </a:pPr>
            <a:r>
              <a:rPr lang="id-ID" sz="2400" dirty="0" smtClean="0"/>
              <a:t>Single </a:t>
            </a:r>
            <a:r>
              <a:rPr lang="id-ID" sz="2400" dirty="0"/>
              <a:t>active OS </a:t>
            </a:r>
            <a:r>
              <a:rPr lang="id-ID" sz="2400" dirty="0" smtClean="0"/>
              <a:t>instance</a:t>
            </a:r>
            <a:endParaRPr lang="id-ID" sz="2400" dirty="0"/>
          </a:p>
          <a:p>
            <a:pPr marL="536575" indent="-268288">
              <a:buFontTx/>
              <a:buChar char="-"/>
            </a:pPr>
            <a:r>
              <a:rPr lang="id-ID" sz="2400" dirty="0" smtClean="0"/>
              <a:t>OS </a:t>
            </a:r>
            <a:r>
              <a:rPr lang="id-ID" sz="2400" dirty="0"/>
              <a:t>controls </a:t>
            </a:r>
            <a:r>
              <a:rPr lang="id-ID" sz="2400" dirty="0" smtClean="0"/>
              <a:t>hardware</a:t>
            </a:r>
            <a:endParaRPr lang="id-ID" dirty="0"/>
          </a:p>
        </p:txBody>
      </p:sp>
      <p:sp>
        <p:nvSpPr>
          <p:cNvPr id="4" name="Date Placeholder 3"/>
          <p:cNvSpPr>
            <a:spLocks noGrp="1"/>
          </p:cNvSpPr>
          <p:nvPr>
            <p:ph type="dt" sz="half" idx="10"/>
          </p:nvPr>
        </p:nvSpPr>
        <p:spPr/>
        <p:txBody>
          <a:bodyPr/>
          <a:lstStyle/>
          <a:p>
            <a:fld id="{088BB759-5A24-41C6-B431-CEA96B201226}"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44</a:t>
            </a:fld>
            <a:endParaRPr lang="id-ID" dirty="0"/>
          </a:p>
        </p:txBody>
      </p:sp>
      <p:pic>
        <p:nvPicPr>
          <p:cNvPr id="7" name="Picture 6"/>
          <p:cNvPicPr>
            <a:picLocks noChangeAspect="1"/>
          </p:cNvPicPr>
          <p:nvPr/>
        </p:nvPicPr>
        <p:blipFill>
          <a:blip r:embed="rId2"/>
          <a:stretch>
            <a:fillRect/>
          </a:stretch>
        </p:blipFill>
        <p:spPr>
          <a:xfrm>
            <a:off x="4671525" y="1955384"/>
            <a:ext cx="4191981" cy="3396036"/>
          </a:xfrm>
          <a:prstGeom prst="rect">
            <a:avLst/>
          </a:prstGeom>
        </p:spPr>
      </p:pic>
    </p:spTree>
    <p:extLst>
      <p:ext uri="{BB962C8B-B14F-4D97-AF65-F5344CB8AC3E}">
        <p14:creationId xmlns:p14="http://schemas.microsoft.com/office/powerpoint/2010/main" val="221890537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What is a Virtual Machine? </a:t>
            </a:r>
            <a:endParaRPr lang="id-ID"/>
          </a:p>
        </p:txBody>
      </p:sp>
      <p:sp>
        <p:nvSpPr>
          <p:cNvPr id="3" name="Content Placeholder 2"/>
          <p:cNvSpPr>
            <a:spLocks noGrp="1"/>
          </p:cNvSpPr>
          <p:nvPr>
            <p:ph idx="1"/>
          </p:nvPr>
        </p:nvSpPr>
        <p:spPr>
          <a:xfrm>
            <a:off x="184896" y="1567543"/>
            <a:ext cx="8814723" cy="4855986"/>
          </a:xfrm>
        </p:spPr>
        <p:txBody>
          <a:bodyPr anchor="ctr">
            <a:noAutofit/>
          </a:bodyPr>
          <a:lstStyle/>
          <a:p>
            <a:pPr algn="just">
              <a:lnSpc>
                <a:spcPct val="150000"/>
              </a:lnSpc>
            </a:pPr>
            <a:r>
              <a:rPr lang="id-ID" sz="1800" b="1" dirty="0" smtClean="0"/>
              <a:t>Software Abstraction</a:t>
            </a:r>
          </a:p>
          <a:p>
            <a:pPr marL="441325" indent="-173038" algn="just">
              <a:lnSpc>
                <a:spcPct val="150000"/>
              </a:lnSpc>
              <a:buFontTx/>
              <a:buChar char="-"/>
            </a:pPr>
            <a:r>
              <a:rPr lang="id-ID" sz="1800" dirty="0" smtClean="0"/>
              <a:t>Behaves </a:t>
            </a:r>
            <a:r>
              <a:rPr lang="id-ID" sz="1800" dirty="0"/>
              <a:t>like </a:t>
            </a:r>
            <a:r>
              <a:rPr lang="id-ID" sz="1800" dirty="0" smtClean="0"/>
              <a:t>hardware (cek hardware atau software?)</a:t>
            </a:r>
          </a:p>
          <a:p>
            <a:pPr marL="441325" indent="-173038" algn="just">
              <a:lnSpc>
                <a:spcPct val="150000"/>
              </a:lnSpc>
              <a:buFontTx/>
              <a:buChar char="-"/>
            </a:pPr>
            <a:r>
              <a:rPr lang="id-ID" sz="1800" dirty="0" smtClean="0"/>
              <a:t>Encapsulates </a:t>
            </a:r>
            <a:r>
              <a:rPr lang="id-ID" sz="1800" dirty="0"/>
              <a:t>all OS </a:t>
            </a:r>
            <a:r>
              <a:rPr lang="id-ID" sz="1800" dirty="0" smtClean="0"/>
              <a:t>and application state</a:t>
            </a:r>
          </a:p>
          <a:p>
            <a:pPr algn="just">
              <a:lnSpc>
                <a:spcPct val="150000"/>
              </a:lnSpc>
            </a:pPr>
            <a:r>
              <a:rPr lang="id-ID" sz="1800" b="1" dirty="0" smtClean="0"/>
              <a:t>Virtualization Layer</a:t>
            </a:r>
          </a:p>
          <a:p>
            <a:pPr marL="441325" indent="-173038" algn="just">
              <a:lnSpc>
                <a:spcPct val="150000"/>
              </a:lnSpc>
              <a:buFontTx/>
              <a:buChar char="-"/>
            </a:pPr>
            <a:r>
              <a:rPr lang="id-ID" sz="1800" dirty="0" smtClean="0"/>
              <a:t>Extra </a:t>
            </a:r>
            <a:r>
              <a:rPr lang="id-ID" sz="1800" dirty="0"/>
              <a:t>level of </a:t>
            </a:r>
            <a:r>
              <a:rPr lang="id-ID" sz="1800" dirty="0" smtClean="0"/>
              <a:t>indirection</a:t>
            </a:r>
          </a:p>
          <a:p>
            <a:pPr marL="441325" indent="-173038" algn="just">
              <a:lnSpc>
                <a:spcPct val="150000"/>
              </a:lnSpc>
              <a:buFontTx/>
              <a:buChar char="-"/>
            </a:pPr>
            <a:r>
              <a:rPr lang="id-ID" sz="1800" dirty="0" smtClean="0"/>
              <a:t>Decouples </a:t>
            </a:r>
            <a:r>
              <a:rPr lang="id-ID" sz="1800" dirty="0"/>
              <a:t>hardware, </a:t>
            </a:r>
            <a:r>
              <a:rPr lang="id-ID" sz="1800" dirty="0" smtClean="0"/>
              <a:t>OS</a:t>
            </a:r>
          </a:p>
          <a:p>
            <a:pPr marL="441325" indent="-173038" algn="just">
              <a:lnSpc>
                <a:spcPct val="150000"/>
              </a:lnSpc>
              <a:buFontTx/>
              <a:buChar char="-"/>
            </a:pPr>
            <a:r>
              <a:rPr lang="id-ID" sz="1800" dirty="0" smtClean="0"/>
              <a:t>Enforces isolation</a:t>
            </a:r>
          </a:p>
          <a:p>
            <a:pPr marL="441325" indent="-173038" algn="just">
              <a:lnSpc>
                <a:spcPct val="150000"/>
              </a:lnSpc>
              <a:buFontTx/>
              <a:buChar char="-"/>
            </a:pPr>
            <a:r>
              <a:rPr lang="id-ID" sz="1800" dirty="0" smtClean="0"/>
              <a:t>Multiplexes physical</a:t>
            </a:r>
          </a:p>
          <a:p>
            <a:pPr marL="441325" indent="-173038" algn="just">
              <a:lnSpc>
                <a:spcPct val="150000"/>
              </a:lnSpc>
              <a:buFontTx/>
              <a:buChar char="-"/>
            </a:pPr>
            <a:r>
              <a:rPr lang="id-ID" sz="1800" dirty="0" smtClean="0"/>
              <a:t>hardware </a:t>
            </a:r>
            <a:r>
              <a:rPr lang="id-ID" sz="1800" dirty="0"/>
              <a:t>across VMs </a:t>
            </a:r>
          </a:p>
        </p:txBody>
      </p:sp>
      <p:sp>
        <p:nvSpPr>
          <p:cNvPr id="4" name="Date Placeholder 3"/>
          <p:cNvSpPr>
            <a:spLocks noGrp="1"/>
          </p:cNvSpPr>
          <p:nvPr>
            <p:ph type="dt" sz="half" idx="10"/>
          </p:nvPr>
        </p:nvSpPr>
        <p:spPr/>
        <p:txBody>
          <a:bodyPr/>
          <a:lstStyle/>
          <a:p>
            <a:fld id="{597A7656-E8A5-451D-8AA7-6AB089D1238B}"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45</a:t>
            </a:fld>
            <a:endParaRPr lang="id-ID" dirty="0"/>
          </a:p>
        </p:txBody>
      </p:sp>
    </p:spTree>
    <p:extLst>
      <p:ext uri="{BB962C8B-B14F-4D97-AF65-F5344CB8AC3E}">
        <p14:creationId xmlns:p14="http://schemas.microsoft.com/office/powerpoint/2010/main" val="74548654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 Virtual Machine? </a:t>
            </a:r>
            <a:endParaRPr lang="id-ID"/>
          </a:p>
        </p:txBody>
      </p:sp>
      <p:sp>
        <p:nvSpPr>
          <p:cNvPr id="3" name="Content Placeholder 2"/>
          <p:cNvSpPr>
            <a:spLocks noGrp="1"/>
          </p:cNvSpPr>
          <p:nvPr>
            <p:ph idx="1"/>
          </p:nvPr>
        </p:nvSpPr>
        <p:spPr/>
        <p:txBody>
          <a:bodyPr/>
          <a:lstStyle/>
          <a:p>
            <a:pPr marL="0" indent="0">
              <a:buNone/>
            </a:pPr>
            <a:endParaRPr lang="id-ID"/>
          </a:p>
        </p:txBody>
      </p:sp>
      <p:sp>
        <p:nvSpPr>
          <p:cNvPr id="4" name="Date Placeholder 3"/>
          <p:cNvSpPr>
            <a:spLocks noGrp="1"/>
          </p:cNvSpPr>
          <p:nvPr>
            <p:ph type="dt" sz="half" idx="10"/>
          </p:nvPr>
        </p:nvSpPr>
        <p:spPr/>
        <p:txBody>
          <a:bodyPr/>
          <a:lstStyle/>
          <a:p>
            <a:fld id="{3D92C10E-19CF-4C99-B68F-7DB84AD90F45}"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46</a:t>
            </a:fld>
            <a:endParaRPr lang="id-ID"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8617" y="1507876"/>
            <a:ext cx="6968697" cy="4722688"/>
          </a:xfrm>
          <a:prstGeom prst="rect">
            <a:avLst/>
          </a:prstGeom>
        </p:spPr>
      </p:pic>
    </p:spTree>
    <p:extLst>
      <p:ext uri="{BB962C8B-B14F-4D97-AF65-F5344CB8AC3E}">
        <p14:creationId xmlns:p14="http://schemas.microsoft.com/office/powerpoint/2010/main" val="268549158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a:t>Virtualization Properties, Features </a:t>
            </a:r>
          </a:p>
        </p:txBody>
      </p:sp>
      <p:sp>
        <p:nvSpPr>
          <p:cNvPr id="3" name="Content Placeholder 2"/>
          <p:cNvSpPr>
            <a:spLocks noGrp="1"/>
          </p:cNvSpPr>
          <p:nvPr>
            <p:ph idx="1"/>
          </p:nvPr>
        </p:nvSpPr>
        <p:spPr>
          <a:xfrm>
            <a:off x="184897" y="1920239"/>
            <a:ext cx="8814723" cy="4255971"/>
          </a:xfrm>
        </p:spPr>
        <p:txBody>
          <a:bodyPr anchor="ctr">
            <a:normAutofit/>
          </a:bodyPr>
          <a:lstStyle/>
          <a:p>
            <a:pPr algn="just">
              <a:lnSpc>
                <a:spcPct val="150000"/>
              </a:lnSpc>
            </a:pPr>
            <a:r>
              <a:rPr lang="id-ID" sz="2400" b="1" dirty="0" smtClean="0"/>
              <a:t>Isolation</a:t>
            </a:r>
          </a:p>
          <a:p>
            <a:pPr marL="536575" indent="-268288" algn="just">
              <a:lnSpc>
                <a:spcPct val="150000"/>
              </a:lnSpc>
              <a:buFontTx/>
              <a:buChar char="-"/>
            </a:pPr>
            <a:r>
              <a:rPr lang="id-ID" sz="2400" dirty="0" smtClean="0"/>
              <a:t>Fault isolation</a:t>
            </a:r>
          </a:p>
          <a:p>
            <a:pPr marL="536575" indent="-268288" algn="just">
              <a:lnSpc>
                <a:spcPct val="150000"/>
              </a:lnSpc>
              <a:buFontTx/>
              <a:buChar char="-"/>
            </a:pPr>
            <a:r>
              <a:rPr lang="id-ID" sz="2400" dirty="0" smtClean="0"/>
              <a:t>Performance </a:t>
            </a:r>
            <a:r>
              <a:rPr lang="id-ID" sz="2400" dirty="0"/>
              <a:t>isolation (+ software isolation, </a:t>
            </a:r>
            <a:r>
              <a:rPr lang="id-ID" sz="2400" dirty="0" smtClean="0"/>
              <a:t>…)</a:t>
            </a:r>
          </a:p>
          <a:p>
            <a:pPr algn="just">
              <a:lnSpc>
                <a:spcPct val="150000"/>
              </a:lnSpc>
            </a:pPr>
            <a:r>
              <a:rPr lang="id-ID" sz="2400" b="1" dirty="0" smtClean="0"/>
              <a:t>Encapsulation</a:t>
            </a:r>
            <a:endParaRPr lang="id-ID" sz="2400" b="1" dirty="0"/>
          </a:p>
          <a:p>
            <a:pPr marL="536575" indent="-268288" algn="just">
              <a:lnSpc>
                <a:spcPct val="150000"/>
              </a:lnSpc>
              <a:buFontTx/>
              <a:buChar char="-"/>
            </a:pPr>
            <a:r>
              <a:rPr lang="id-ID" sz="2400" dirty="0" smtClean="0"/>
              <a:t>Cleanly </a:t>
            </a:r>
            <a:r>
              <a:rPr lang="id-ID" sz="2400" dirty="0"/>
              <a:t>capture all VM </a:t>
            </a:r>
            <a:r>
              <a:rPr lang="id-ID" sz="2400" dirty="0" smtClean="0"/>
              <a:t>state</a:t>
            </a:r>
          </a:p>
          <a:p>
            <a:pPr marL="536575" indent="-268288" algn="just">
              <a:lnSpc>
                <a:spcPct val="150000"/>
              </a:lnSpc>
              <a:buFontTx/>
              <a:buChar char="-"/>
            </a:pPr>
            <a:r>
              <a:rPr lang="id-ID" sz="2400" dirty="0" smtClean="0"/>
              <a:t>Enables </a:t>
            </a:r>
            <a:r>
              <a:rPr lang="id-ID" sz="2400" dirty="0"/>
              <a:t>VM snapshots, clones </a:t>
            </a:r>
          </a:p>
        </p:txBody>
      </p:sp>
      <p:sp>
        <p:nvSpPr>
          <p:cNvPr id="4" name="Date Placeholder 3"/>
          <p:cNvSpPr>
            <a:spLocks noGrp="1"/>
          </p:cNvSpPr>
          <p:nvPr>
            <p:ph type="dt" sz="half" idx="10"/>
          </p:nvPr>
        </p:nvSpPr>
        <p:spPr/>
        <p:txBody>
          <a:bodyPr/>
          <a:lstStyle/>
          <a:p>
            <a:fld id="{80C41E2C-7EA2-4712-BCFA-1FCC1836606D}"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47</a:t>
            </a:fld>
            <a:endParaRPr lang="id-ID" dirty="0"/>
          </a:p>
        </p:txBody>
      </p:sp>
    </p:spTree>
    <p:extLst>
      <p:ext uri="{BB962C8B-B14F-4D97-AF65-F5344CB8AC3E}">
        <p14:creationId xmlns:p14="http://schemas.microsoft.com/office/powerpoint/2010/main" val="47640367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a:t>Virtualization Properties, Features </a:t>
            </a:r>
          </a:p>
        </p:txBody>
      </p:sp>
      <p:sp>
        <p:nvSpPr>
          <p:cNvPr id="3" name="Content Placeholder 2"/>
          <p:cNvSpPr>
            <a:spLocks noGrp="1"/>
          </p:cNvSpPr>
          <p:nvPr>
            <p:ph idx="1"/>
          </p:nvPr>
        </p:nvSpPr>
        <p:spPr>
          <a:xfrm>
            <a:off x="184897" y="1815737"/>
            <a:ext cx="8814723" cy="4360473"/>
          </a:xfrm>
        </p:spPr>
        <p:txBody>
          <a:bodyPr anchor="ctr">
            <a:normAutofit/>
          </a:bodyPr>
          <a:lstStyle/>
          <a:p>
            <a:r>
              <a:rPr lang="id-ID" sz="2400" dirty="0" smtClean="0"/>
              <a:t>Portability</a:t>
            </a:r>
          </a:p>
          <a:p>
            <a:pPr marL="536575" indent="-268288">
              <a:buFontTx/>
              <a:buChar char="-"/>
            </a:pPr>
            <a:r>
              <a:rPr lang="id-ID" sz="2400" dirty="0" smtClean="0"/>
              <a:t>Independent </a:t>
            </a:r>
            <a:r>
              <a:rPr lang="id-ID" sz="2400" dirty="0"/>
              <a:t>of physical </a:t>
            </a:r>
            <a:r>
              <a:rPr lang="id-ID" sz="2400" dirty="0" smtClean="0"/>
              <a:t>hardware</a:t>
            </a:r>
          </a:p>
          <a:p>
            <a:pPr marL="536575" indent="-268288">
              <a:buFontTx/>
              <a:buChar char="-"/>
            </a:pPr>
            <a:r>
              <a:rPr lang="id-ID" sz="2400" dirty="0" smtClean="0"/>
              <a:t>Enables </a:t>
            </a:r>
            <a:r>
              <a:rPr lang="id-ID" sz="2400" dirty="0"/>
              <a:t>migration of live, running VMs (freeze, suspend</a:t>
            </a:r>
            <a:r>
              <a:rPr lang="id-ID" sz="2400" dirty="0" smtClean="0"/>
              <a:t>,…)</a:t>
            </a:r>
          </a:p>
          <a:p>
            <a:pPr marL="0" indent="0">
              <a:buNone/>
            </a:pPr>
            <a:endParaRPr lang="id-ID" sz="2400" dirty="0"/>
          </a:p>
          <a:p>
            <a:r>
              <a:rPr lang="id-ID" sz="2400" dirty="0" smtClean="0"/>
              <a:t>Interposition</a:t>
            </a:r>
            <a:endParaRPr lang="id-ID" sz="2400" dirty="0"/>
          </a:p>
          <a:p>
            <a:pPr marL="441325" indent="-173038">
              <a:buFontTx/>
              <a:buChar char="-"/>
            </a:pPr>
            <a:r>
              <a:rPr lang="id-ID" sz="2400" dirty="0" smtClean="0"/>
              <a:t>Transformations </a:t>
            </a:r>
            <a:r>
              <a:rPr lang="id-ID" sz="2400" dirty="0"/>
              <a:t>on instructions, memory, </a:t>
            </a:r>
            <a:r>
              <a:rPr lang="id-ID" sz="2400" dirty="0" smtClean="0"/>
              <a:t>I/O</a:t>
            </a:r>
            <a:endParaRPr lang="id-ID" sz="2400" dirty="0"/>
          </a:p>
          <a:p>
            <a:pPr marL="441325" indent="-173038">
              <a:buFontTx/>
              <a:buChar char="-"/>
            </a:pPr>
            <a:r>
              <a:rPr lang="id-ID" sz="2400" dirty="0" smtClean="0"/>
              <a:t>Enables </a:t>
            </a:r>
            <a:r>
              <a:rPr lang="id-ID" sz="2400" dirty="0"/>
              <a:t>transparent resource </a:t>
            </a:r>
            <a:r>
              <a:rPr lang="id-ID" sz="2400" dirty="0" smtClean="0"/>
              <a:t>overcommitment, encryption</a:t>
            </a:r>
            <a:r>
              <a:rPr lang="id-ID" sz="2400" dirty="0"/>
              <a:t>, compression, replication … </a:t>
            </a:r>
          </a:p>
        </p:txBody>
      </p:sp>
      <p:sp>
        <p:nvSpPr>
          <p:cNvPr id="4" name="Date Placeholder 3"/>
          <p:cNvSpPr>
            <a:spLocks noGrp="1"/>
          </p:cNvSpPr>
          <p:nvPr>
            <p:ph type="dt" sz="half" idx="10"/>
          </p:nvPr>
        </p:nvSpPr>
        <p:spPr/>
        <p:txBody>
          <a:bodyPr/>
          <a:lstStyle/>
          <a:p>
            <a:fld id="{7927ED54-D5A5-472F-8240-C3057DC81734}"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48</a:t>
            </a:fld>
            <a:endParaRPr lang="id-ID" dirty="0"/>
          </a:p>
        </p:txBody>
      </p:sp>
    </p:spTree>
    <p:extLst>
      <p:ext uri="{BB962C8B-B14F-4D97-AF65-F5344CB8AC3E}">
        <p14:creationId xmlns:p14="http://schemas.microsoft.com/office/powerpoint/2010/main" val="420205842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		Types </a:t>
            </a:r>
            <a:r>
              <a:rPr lang="id-ID" dirty="0"/>
              <a:t>of Virtualization </a:t>
            </a:r>
          </a:p>
        </p:txBody>
      </p:sp>
      <p:sp>
        <p:nvSpPr>
          <p:cNvPr id="3" name="Content Placeholder 2"/>
          <p:cNvSpPr>
            <a:spLocks noGrp="1"/>
          </p:cNvSpPr>
          <p:nvPr>
            <p:ph idx="1"/>
          </p:nvPr>
        </p:nvSpPr>
        <p:spPr>
          <a:xfrm>
            <a:off x="184897" y="1573967"/>
            <a:ext cx="8814723" cy="5214687"/>
          </a:xfrm>
        </p:spPr>
        <p:txBody>
          <a:bodyPr anchor="ctr">
            <a:normAutofit/>
          </a:bodyPr>
          <a:lstStyle/>
          <a:p>
            <a:pPr algn="just">
              <a:lnSpc>
                <a:spcPct val="150000"/>
              </a:lnSpc>
            </a:pPr>
            <a:r>
              <a:rPr lang="id-ID" sz="2200" dirty="0" smtClean="0"/>
              <a:t>Hardware</a:t>
            </a:r>
            <a:endParaRPr lang="id-ID" sz="2200" dirty="0"/>
          </a:p>
          <a:p>
            <a:pPr marL="515937" indent="-342900" algn="just">
              <a:lnSpc>
                <a:spcPct val="150000"/>
              </a:lnSpc>
              <a:buFont typeface="Product Sans" pitchFamily="34" charset="0"/>
              <a:buChar char="–"/>
            </a:pPr>
            <a:r>
              <a:rPr lang="id-ID" sz="2200" dirty="0" smtClean="0"/>
              <a:t>emulation </a:t>
            </a:r>
            <a:r>
              <a:rPr lang="id-ID" sz="2200" dirty="0"/>
              <a:t>– VM emulates/simulates complete </a:t>
            </a:r>
            <a:r>
              <a:rPr lang="id-ID" sz="2200" dirty="0" smtClean="0"/>
              <a:t>hardware</a:t>
            </a:r>
            <a:endParaRPr lang="id-ID" sz="2200" dirty="0"/>
          </a:p>
          <a:p>
            <a:pPr marL="515937" indent="-342900" algn="just">
              <a:lnSpc>
                <a:spcPct val="150000"/>
              </a:lnSpc>
              <a:buFont typeface="Product Sans" pitchFamily="34" charset="0"/>
              <a:buChar char="–"/>
            </a:pPr>
            <a:r>
              <a:rPr lang="id-ID" sz="2200" dirty="0" smtClean="0"/>
              <a:t>QEMU</a:t>
            </a:r>
            <a:endParaRPr lang="id-ID" sz="2200" dirty="0"/>
          </a:p>
          <a:p>
            <a:pPr marL="515937" indent="-342900" algn="just">
              <a:lnSpc>
                <a:spcPct val="150000"/>
              </a:lnSpc>
              <a:buFont typeface="Product Sans" pitchFamily="34" charset="0"/>
              <a:buChar char="–"/>
            </a:pPr>
            <a:r>
              <a:rPr lang="id-ID" sz="2200" dirty="0" smtClean="0"/>
              <a:t>paravirtualization </a:t>
            </a:r>
            <a:r>
              <a:rPr lang="id-ID" sz="2200" dirty="0"/>
              <a:t>- software interface to virtual </a:t>
            </a:r>
            <a:r>
              <a:rPr lang="id-ID" sz="2200" dirty="0" smtClean="0"/>
              <a:t>machines</a:t>
            </a:r>
            <a:endParaRPr lang="id-ID" sz="2200" dirty="0"/>
          </a:p>
          <a:p>
            <a:pPr marL="515937" indent="-342900" algn="just">
              <a:lnSpc>
                <a:spcPct val="150000"/>
              </a:lnSpc>
              <a:buFont typeface="Product Sans" pitchFamily="34" charset="0"/>
              <a:buChar char="–"/>
            </a:pPr>
            <a:r>
              <a:rPr lang="id-ID" sz="2200" dirty="0" smtClean="0"/>
              <a:t>Xen</a:t>
            </a:r>
            <a:endParaRPr lang="id-ID" sz="2200" dirty="0"/>
          </a:p>
          <a:p>
            <a:pPr marL="515937" indent="-342900" algn="just">
              <a:lnSpc>
                <a:spcPct val="150000"/>
              </a:lnSpc>
              <a:buFont typeface="Product Sans" pitchFamily="34" charset="0"/>
              <a:buChar char="–"/>
            </a:pPr>
            <a:r>
              <a:rPr lang="id-ID" sz="2200" dirty="0" smtClean="0"/>
              <a:t>full </a:t>
            </a:r>
            <a:r>
              <a:rPr lang="id-ID" sz="2200" dirty="0"/>
              <a:t>virtualization - complete simulation of the underlying</a:t>
            </a:r>
            <a:br>
              <a:rPr lang="id-ID" sz="2200" dirty="0"/>
            </a:br>
            <a:r>
              <a:rPr lang="id-ID" sz="2200" dirty="0" smtClean="0"/>
              <a:t>hardware</a:t>
            </a:r>
            <a:endParaRPr lang="id-ID" sz="2200" dirty="0"/>
          </a:p>
          <a:p>
            <a:pPr marL="515937" indent="-342900" algn="just">
              <a:lnSpc>
                <a:spcPct val="150000"/>
              </a:lnSpc>
              <a:buFont typeface="Product Sans" pitchFamily="34" charset="0"/>
              <a:buChar char="–"/>
            </a:pPr>
            <a:r>
              <a:rPr lang="id-ID" sz="2200" dirty="0" smtClean="0"/>
              <a:t>VMWare</a:t>
            </a:r>
            <a:r>
              <a:rPr lang="id-ID" sz="2200" dirty="0"/>
              <a:t>, Parallels </a:t>
            </a:r>
          </a:p>
        </p:txBody>
      </p:sp>
      <p:sp>
        <p:nvSpPr>
          <p:cNvPr id="4" name="Date Placeholder 3"/>
          <p:cNvSpPr>
            <a:spLocks noGrp="1"/>
          </p:cNvSpPr>
          <p:nvPr>
            <p:ph type="dt" sz="half" idx="10"/>
          </p:nvPr>
        </p:nvSpPr>
        <p:spPr/>
        <p:txBody>
          <a:bodyPr/>
          <a:lstStyle/>
          <a:p>
            <a:fld id="{7A6BCA1B-D5BE-47AB-85FA-98465CCBF499}"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49</a:t>
            </a:fld>
            <a:endParaRPr lang="id-ID" dirty="0"/>
          </a:p>
        </p:txBody>
      </p:sp>
    </p:spTree>
    <p:extLst>
      <p:ext uri="{BB962C8B-B14F-4D97-AF65-F5344CB8AC3E}">
        <p14:creationId xmlns:p14="http://schemas.microsoft.com/office/powerpoint/2010/main" val="33961452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smtClean="0"/>
              <a:t>	Komponen </a:t>
            </a:r>
            <a:r>
              <a:rPr lang="id-ID"/>
              <a:t>Cloud Computing</a:t>
            </a:r>
          </a:p>
        </p:txBody>
      </p:sp>
      <p:sp>
        <p:nvSpPr>
          <p:cNvPr id="3" name="Content Placeholder 2"/>
          <p:cNvSpPr>
            <a:spLocks noGrp="1"/>
          </p:cNvSpPr>
          <p:nvPr>
            <p:ph idx="1"/>
          </p:nvPr>
        </p:nvSpPr>
        <p:spPr/>
        <p:txBody>
          <a:bodyPr>
            <a:normAutofit/>
          </a:bodyPr>
          <a:lstStyle/>
          <a:p>
            <a:pPr marL="0" indent="0">
              <a:lnSpc>
                <a:spcPct val="150000"/>
              </a:lnSpc>
              <a:buNone/>
            </a:pPr>
            <a:r>
              <a:rPr lang="id-ID" sz="2400" dirty="0"/>
              <a:t>Komponen lain: </a:t>
            </a:r>
            <a:endParaRPr lang="id-ID" sz="2400" dirty="0" smtClean="0"/>
          </a:p>
          <a:p>
            <a:pPr marL="0" indent="0">
              <a:lnSpc>
                <a:spcPct val="150000"/>
              </a:lnSpc>
              <a:buNone/>
            </a:pPr>
            <a:r>
              <a:rPr lang="id-ID" sz="2400" dirty="0" smtClean="0"/>
              <a:t>• </a:t>
            </a:r>
            <a:r>
              <a:rPr lang="id-ID" sz="2400" dirty="0" err="1"/>
              <a:t>Cloud</a:t>
            </a:r>
            <a:r>
              <a:rPr lang="id-ID" sz="2400" dirty="0"/>
              <a:t> </a:t>
            </a:r>
            <a:r>
              <a:rPr lang="id-ID" sz="2400" dirty="0" err="1"/>
              <a:t>Application</a:t>
            </a:r>
            <a:r>
              <a:rPr lang="id-ID" sz="2400" dirty="0"/>
              <a:t> “ </a:t>
            </a:r>
            <a:r>
              <a:rPr lang="id-ID" sz="2400" dirty="0" err="1" smtClean="0"/>
              <a:t>Software</a:t>
            </a:r>
            <a:r>
              <a:rPr lang="id-ID" sz="2400" dirty="0" smtClean="0"/>
              <a:t> </a:t>
            </a:r>
          </a:p>
          <a:p>
            <a:pPr marL="0" indent="0">
              <a:lnSpc>
                <a:spcPct val="150000"/>
              </a:lnSpc>
              <a:buNone/>
            </a:pPr>
            <a:r>
              <a:rPr lang="id-ID" sz="2400" dirty="0" smtClean="0"/>
              <a:t>• </a:t>
            </a:r>
            <a:r>
              <a:rPr lang="id-ID" sz="2400" dirty="0" err="1"/>
              <a:t>Cloud</a:t>
            </a:r>
            <a:r>
              <a:rPr lang="id-ID" sz="2400" dirty="0"/>
              <a:t> Services : Produk layanan dan </a:t>
            </a:r>
            <a:r>
              <a:rPr lang="id-ID" sz="2400" dirty="0" err="1"/>
              <a:t>slousi</a:t>
            </a:r>
            <a:r>
              <a:rPr lang="id-ID" sz="2400" dirty="0"/>
              <a:t> </a:t>
            </a:r>
            <a:endParaRPr lang="id-ID" sz="2400" dirty="0" smtClean="0"/>
          </a:p>
          <a:p>
            <a:pPr marL="0" indent="0">
              <a:lnSpc>
                <a:spcPct val="150000"/>
              </a:lnSpc>
              <a:buNone/>
            </a:pPr>
            <a:r>
              <a:rPr lang="id-ID" sz="2400" dirty="0" smtClean="0"/>
              <a:t>• </a:t>
            </a:r>
            <a:r>
              <a:rPr lang="id-ID" sz="2400" dirty="0" err="1"/>
              <a:t>Cloud</a:t>
            </a:r>
            <a:r>
              <a:rPr lang="id-ID" sz="2400" dirty="0"/>
              <a:t> Platform : </a:t>
            </a:r>
            <a:r>
              <a:rPr lang="id-ID" sz="2400" dirty="0" err="1" smtClean="0"/>
              <a:t>Hardware</a:t>
            </a:r>
            <a:r>
              <a:rPr lang="id-ID" sz="2400" dirty="0" smtClean="0"/>
              <a:t> </a:t>
            </a:r>
            <a:r>
              <a:rPr lang="id-ID" sz="2400" dirty="0"/>
              <a:t>&amp; </a:t>
            </a:r>
            <a:r>
              <a:rPr lang="id-ID" sz="2400" dirty="0" err="1" smtClean="0"/>
              <a:t>Software</a:t>
            </a:r>
            <a:r>
              <a:rPr lang="id-ID" sz="2400" dirty="0" smtClean="0"/>
              <a:t> </a:t>
            </a:r>
          </a:p>
          <a:p>
            <a:pPr marL="0" indent="0">
              <a:lnSpc>
                <a:spcPct val="150000"/>
              </a:lnSpc>
              <a:buNone/>
            </a:pPr>
            <a:r>
              <a:rPr lang="id-ID" sz="2400" dirty="0" smtClean="0"/>
              <a:t>• </a:t>
            </a:r>
            <a:r>
              <a:rPr lang="id-ID" sz="2400" dirty="0" err="1"/>
              <a:t>Cloud</a:t>
            </a:r>
            <a:r>
              <a:rPr lang="id-ID" sz="2400" dirty="0"/>
              <a:t> </a:t>
            </a:r>
            <a:r>
              <a:rPr lang="id-ID" sz="2400" dirty="0" err="1"/>
              <a:t>Storage</a:t>
            </a:r>
            <a:r>
              <a:rPr lang="id-ID" sz="2400" dirty="0"/>
              <a:t> </a:t>
            </a:r>
            <a:endParaRPr lang="id-ID" sz="2400" dirty="0" smtClean="0"/>
          </a:p>
          <a:p>
            <a:pPr marL="0" indent="0">
              <a:lnSpc>
                <a:spcPct val="150000"/>
              </a:lnSpc>
              <a:buNone/>
            </a:pPr>
            <a:r>
              <a:rPr lang="id-ID" sz="2400" dirty="0" smtClean="0"/>
              <a:t>• </a:t>
            </a:r>
            <a:r>
              <a:rPr lang="id-ID" sz="2400" dirty="0" err="1"/>
              <a:t>Cloud</a:t>
            </a:r>
            <a:r>
              <a:rPr lang="id-ID" sz="2400" dirty="0"/>
              <a:t> </a:t>
            </a:r>
            <a:r>
              <a:rPr lang="id-ID" sz="2400" dirty="0" err="1"/>
              <a:t>Infrastructure</a:t>
            </a:r>
            <a:endParaRPr lang="id-ID" sz="2400" dirty="0"/>
          </a:p>
        </p:txBody>
      </p:sp>
      <p:sp>
        <p:nvSpPr>
          <p:cNvPr id="4" name="Date Placeholder 3"/>
          <p:cNvSpPr>
            <a:spLocks noGrp="1"/>
          </p:cNvSpPr>
          <p:nvPr>
            <p:ph type="dt" sz="half" idx="10"/>
          </p:nvPr>
        </p:nvSpPr>
        <p:spPr/>
        <p:txBody>
          <a:bodyPr/>
          <a:lstStyle/>
          <a:p>
            <a:fld id="{116C0635-A175-4ED2-809E-DEBEB1164FA3}"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5</a:t>
            </a:fld>
            <a:endParaRPr lang="id-ID" dirty="0"/>
          </a:p>
        </p:txBody>
      </p:sp>
    </p:spTree>
    <p:extLst>
      <p:ext uri="{BB962C8B-B14F-4D97-AF65-F5344CB8AC3E}">
        <p14:creationId xmlns:p14="http://schemas.microsoft.com/office/powerpoint/2010/main" val="16304487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		Types </a:t>
            </a:r>
            <a:r>
              <a:rPr lang="id-ID" dirty="0"/>
              <a:t>of Virtualization </a:t>
            </a:r>
          </a:p>
        </p:txBody>
      </p:sp>
      <p:sp>
        <p:nvSpPr>
          <p:cNvPr id="3" name="Content Placeholder 2"/>
          <p:cNvSpPr>
            <a:spLocks noGrp="1"/>
          </p:cNvSpPr>
          <p:nvPr>
            <p:ph idx="1"/>
          </p:nvPr>
        </p:nvSpPr>
        <p:spPr>
          <a:xfrm>
            <a:off x="184897" y="1451811"/>
            <a:ext cx="8814723" cy="5188832"/>
          </a:xfrm>
        </p:spPr>
        <p:txBody>
          <a:bodyPr>
            <a:normAutofit/>
          </a:bodyPr>
          <a:lstStyle/>
          <a:p>
            <a:pPr>
              <a:lnSpc>
                <a:spcPct val="150000"/>
              </a:lnSpc>
            </a:pPr>
            <a:r>
              <a:rPr lang="en-US" sz="2400" dirty="0" smtClean="0"/>
              <a:t> </a:t>
            </a:r>
            <a:r>
              <a:rPr lang="id-ID" sz="2400" b="1" dirty="0"/>
              <a:t>M</a:t>
            </a:r>
            <a:r>
              <a:rPr lang="en-US" sz="2400" b="1" dirty="0" err="1" smtClean="0"/>
              <a:t>emory</a:t>
            </a:r>
            <a:r>
              <a:rPr lang="en-US" sz="2400" b="1" dirty="0" smtClean="0"/>
              <a:t> virtualization</a:t>
            </a:r>
            <a:endParaRPr lang="id-ID" sz="2400" b="1" dirty="0"/>
          </a:p>
          <a:p>
            <a:pPr marL="441325" indent="-173038">
              <a:lnSpc>
                <a:spcPct val="150000"/>
              </a:lnSpc>
              <a:buFontTx/>
              <a:buChar char="-"/>
            </a:pPr>
            <a:r>
              <a:rPr lang="en-US" sz="2400" dirty="0" smtClean="0"/>
              <a:t>decouples </a:t>
            </a:r>
            <a:r>
              <a:rPr lang="en-US" sz="2400" dirty="0"/>
              <a:t>volatile random access memory (RAM) resources</a:t>
            </a:r>
            <a:br>
              <a:rPr lang="en-US" sz="2400" dirty="0"/>
            </a:br>
            <a:r>
              <a:rPr lang="en-US" sz="2400" dirty="0"/>
              <a:t>from individual </a:t>
            </a:r>
            <a:r>
              <a:rPr lang="en-US" sz="2400" dirty="0" smtClean="0"/>
              <a:t>systems</a:t>
            </a:r>
            <a:endParaRPr lang="id-ID" sz="2400" dirty="0" smtClean="0"/>
          </a:p>
          <a:p>
            <a:pPr marL="441325" indent="-173038">
              <a:lnSpc>
                <a:spcPct val="150000"/>
              </a:lnSpc>
              <a:buFontTx/>
              <a:buChar char="-"/>
            </a:pPr>
            <a:r>
              <a:rPr lang="en-US" sz="2400" dirty="0" smtClean="0"/>
              <a:t>aggregates </a:t>
            </a:r>
            <a:r>
              <a:rPr lang="en-US" sz="2400" dirty="0"/>
              <a:t>these resources into a virtualized memory pool</a:t>
            </a:r>
            <a:br>
              <a:rPr lang="en-US" sz="2400" dirty="0"/>
            </a:br>
            <a:r>
              <a:rPr lang="en-US" sz="2400" dirty="0"/>
              <a:t>available to any computer in the </a:t>
            </a:r>
            <a:r>
              <a:rPr lang="en-US" sz="2400" dirty="0" smtClean="0"/>
              <a:t>cluster</a:t>
            </a:r>
            <a:endParaRPr lang="id-ID" sz="2400" dirty="0"/>
          </a:p>
          <a:p>
            <a:pPr>
              <a:lnSpc>
                <a:spcPct val="150000"/>
              </a:lnSpc>
            </a:pPr>
            <a:r>
              <a:rPr lang="id-ID" sz="2400" b="1" dirty="0"/>
              <a:t>S</a:t>
            </a:r>
            <a:r>
              <a:rPr lang="en-US" sz="2400" b="1" dirty="0" err="1" smtClean="0"/>
              <a:t>torage</a:t>
            </a:r>
            <a:r>
              <a:rPr lang="en-US" sz="2400" b="1" dirty="0" smtClean="0"/>
              <a:t> virtualization</a:t>
            </a:r>
            <a:endParaRPr lang="id-ID" sz="2400" b="1" dirty="0"/>
          </a:p>
          <a:p>
            <a:pPr marL="536575" indent="-268288">
              <a:lnSpc>
                <a:spcPct val="150000"/>
              </a:lnSpc>
              <a:buFontTx/>
              <a:buChar char="-"/>
            </a:pPr>
            <a:r>
              <a:rPr lang="en-US" sz="2400" dirty="0" smtClean="0"/>
              <a:t>abstracting </a:t>
            </a:r>
            <a:r>
              <a:rPr lang="en-US" sz="2400" dirty="0"/>
              <a:t>logical storage from physical </a:t>
            </a:r>
            <a:r>
              <a:rPr lang="en-US" sz="2400" dirty="0" smtClean="0"/>
              <a:t>storage</a:t>
            </a:r>
            <a:endParaRPr lang="id-ID" sz="2400" dirty="0" smtClean="0"/>
          </a:p>
          <a:p>
            <a:pPr marL="536575" indent="-268288">
              <a:lnSpc>
                <a:spcPct val="150000"/>
              </a:lnSpc>
              <a:buFontTx/>
              <a:buChar char="-"/>
            </a:pPr>
            <a:r>
              <a:rPr lang="en-US" sz="2400" dirty="0" smtClean="0"/>
              <a:t>NAS </a:t>
            </a:r>
            <a:r>
              <a:rPr lang="en-US" sz="2400" dirty="0"/>
              <a:t>- network attached storage </a:t>
            </a:r>
            <a:endParaRPr lang="id-ID" sz="2400" dirty="0"/>
          </a:p>
        </p:txBody>
      </p:sp>
      <p:sp>
        <p:nvSpPr>
          <p:cNvPr id="4" name="Date Placeholder 3"/>
          <p:cNvSpPr>
            <a:spLocks noGrp="1"/>
          </p:cNvSpPr>
          <p:nvPr>
            <p:ph type="dt" sz="half" idx="10"/>
          </p:nvPr>
        </p:nvSpPr>
        <p:spPr/>
        <p:txBody>
          <a:bodyPr/>
          <a:lstStyle/>
          <a:p>
            <a:fld id="{21DFB3E6-541C-468D-BF26-41F40D590E69}"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50</a:t>
            </a:fld>
            <a:endParaRPr lang="id-ID" dirty="0"/>
          </a:p>
        </p:txBody>
      </p:sp>
    </p:spTree>
    <p:extLst>
      <p:ext uri="{BB962C8B-B14F-4D97-AF65-F5344CB8AC3E}">
        <p14:creationId xmlns:p14="http://schemas.microsoft.com/office/powerpoint/2010/main" val="436945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		Types </a:t>
            </a:r>
            <a:r>
              <a:rPr lang="id-ID" dirty="0"/>
              <a:t>of Virtualization </a:t>
            </a:r>
          </a:p>
        </p:txBody>
      </p:sp>
      <p:sp>
        <p:nvSpPr>
          <p:cNvPr id="3" name="Content Placeholder 2"/>
          <p:cNvSpPr>
            <a:spLocks noGrp="1"/>
          </p:cNvSpPr>
          <p:nvPr>
            <p:ph idx="1"/>
          </p:nvPr>
        </p:nvSpPr>
        <p:spPr>
          <a:xfrm>
            <a:off x="184897" y="1663908"/>
            <a:ext cx="8814723" cy="5124745"/>
          </a:xfrm>
        </p:spPr>
        <p:txBody>
          <a:bodyPr anchor="ctr">
            <a:normAutofit/>
          </a:bodyPr>
          <a:lstStyle/>
          <a:p>
            <a:pPr>
              <a:lnSpc>
                <a:spcPct val="150000"/>
              </a:lnSpc>
            </a:pPr>
            <a:r>
              <a:rPr lang="id-ID" sz="2200" b="1" dirty="0" smtClean="0"/>
              <a:t>D</a:t>
            </a:r>
            <a:r>
              <a:rPr lang="en-US" sz="2200" b="1" dirty="0" err="1" smtClean="0"/>
              <a:t>ata</a:t>
            </a:r>
            <a:r>
              <a:rPr lang="en-US" sz="2200" b="1" dirty="0" smtClean="0"/>
              <a:t> virtualization</a:t>
            </a:r>
            <a:endParaRPr lang="id-ID" sz="2200" b="1" dirty="0"/>
          </a:p>
          <a:p>
            <a:pPr marL="536575" indent="-268288">
              <a:lnSpc>
                <a:spcPct val="150000"/>
              </a:lnSpc>
              <a:buFontTx/>
              <a:buChar char="-"/>
            </a:pPr>
            <a:r>
              <a:rPr lang="en-US" sz="2200" dirty="0" smtClean="0"/>
              <a:t>data </a:t>
            </a:r>
            <a:r>
              <a:rPr lang="en-US" sz="2200" dirty="0"/>
              <a:t>as an abstract layer, independent of underlying database</a:t>
            </a:r>
            <a:br>
              <a:rPr lang="en-US" sz="2200" dirty="0"/>
            </a:br>
            <a:r>
              <a:rPr lang="en-US" sz="2200" dirty="0"/>
              <a:t>systems, structures and </a:t>
            </a:r>
            <a:r>
              <a:rPr lang="en-US" sz="2200" dirty="0" smtClean="0"/>
              <a:t>storage</a:t>
            </a:r>
            <a:endParaRPr lang="id-ID" sz="2200" dirty="0" smtClean="0"/>
          </a:p>
          <a:p>
            <a:pPr>
              <a:lnSpc>
                <a:spcPct val="150000"/>
              </a:lnSpc>
            </a:pPr>
            <a:r>
              <a:rPr lang="id-ID" sz="2200" b="1" dirty="0" smtClean="0"/>
              <a:t>Network virtualization</a:t>
            </a:r>
            <a:endParaRPr lang="id-ID" sz="2200" b="1" dirty="0"/>
          </a:p>
          <a:p>
            <a:pPr marL="536575" indent="-268288">
              <a:lnSpc>
                <a:spcPct val="150000"/>
              </a:lnSpc>
              <a:buFontTx/>
              <a:buChar char="-"/>
            </a:pPr>
            <a:r>
              <a:rPr lang="id-ID" sz="2200" dirty="0" smtClean="0"/>
              <a:t>virtualized </a:t>
            </a:r>
            <a:r>
              <a:rPr lang="id-ID" sz="2200" dirty="0"/>
              <a:t>network addressing space within or across network</a:t>
            </a:r>
            <a:br>
              <a:rPr lang="id-ID" sz="2200" dirty="0"/>
            </a:br>
            <a:r>
              <a:rPr lang="id-ID" sz="2200" dirty="0" smtClean="0"/>
              <a:t>subnets</a:t>
            </a:r>
            <a:endParaRPr lang="id-ID" sz="2200" dirty="0"/>
          </a:p>
          <a:p>
            <a:pPr marL="536575" indent="-268288">
              <a:lnSpc>
                <a:spcPct val="150000"/>
              </a:lnSpc>
              <a:buFontTx/>
              <a:buChar char="-"/>
            </a:pPr>
            <a:r>
              <a:rPr lang="id-ID" sz="2200" dirty="0" smtClean="0"/>
              <a:t>VPNs</a:t>
            </a:r>
          </a:p>
        </p:txBody>
      </p:sp>
      <p:sp>
        <p:nvSpPr>
          <p:cNvPr id="4" name="Date Placeholder 3"/>
          <p:cNvSpPr>
            <a:spLocks noGrp="1"/>
          </p:cNvSpPr>
          <p:nvPr>
            <p:ph type="dt" sz="half" idx="10"/>
          </p:nvPr>
        </p:nvSpPr>
        <p:spPr/>
        <p:txBody>
          <a:bodyPr/>
          <a:lstStyle/>
          <a:p>
            <a:fld id="{936A3C58-1133-4DB2-9568-DBE4D113C317}"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51</a:t>
            </a:fld>
            <a:endParaRPr lang="id-ID" dirty="0"/>
          </a:p>
        </p:txBody>
      </p:sp>
    </p:spTree>
    <p:extLst>
      <p:ext uri="{BB962C8B-B14F-4D97-AF65-F5344CB8AC3E}">
        <p14:creationId xmlns:p14="http://schemas.microsoft.com/office/powerpoint/2010/main" val="265012215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smtClean="0"/>
              <a:t>		Types </a:t>
            </a:r>
            <a:r>
              <a:rPr lang="id-ID"/>
              <a:t>of Virtualization </a:t>
            </a:r>
          </a:p>
        </p:txBody>
      </p:sp>
      <p:sp>
        <p:nvSpPr>
          <p:cNvPr id="3" name="Content Placeholder 2"/>
          <p:cNvSpPr>
            <a:spLocks noGrp="1"/>
          </p:cNvSpPr>
          <p:nvPr>
            <p:ph idx="1"/>
          </p:nvPr>
        </p:nvSpPr>
        <p:spPr>
          <a:xfrm>
            <a:off x="184897" y="1537376"/>
            <a:ext cx="8814723" cy="4638835"/>
          </a:xfrm>
        </p:spPr>
        <p:txBody>
          <a:bodyPr>
            <a:normAutofit/>
          </a:bodyPr>
          <a:lstStyle/>
          <a:p>
            <a:pPr>
              <a:lnSpc>
                <a:spcPct val="150000"/>
              </a:lnSpc>
            </a:pPr>
            <a:r>
              <a:rPr lang="id-ID" sz="2200" b="1" dirty="0"/>
              <a:t>Process Virtualization</a:t>
            </a:r>
            <a:r>
              <a:rPr lang="id-ID" sz="2200" dirty="0"/>
              <a:t/>
            </a:r>
            <a:br>
              <a:rPr lang="id-ID" sz="2200" dirty="0"/>
            </a:br>
            <a:r>
              <a:rPr lang="id-ID" sz="2200" dirty="0" smtClean="0"/>
              <a:t>- Language-level </a:t>
            </a:r>
            <a:r>
              <a:rPr lang="id-ID" sz="2200" dirty="0"/>
              <a:t>Java, .</a:t>
            </a:r>
            <a:r>
              <a:rPr lang="id-ID" sz="2200" dirty="0" smtClean="0"/>
              <a:t>NET, Smalltalk</a:t>
            </a:r>
            <a:r>
              <a:rPr lang="id-ID" sz="2200" dirty="0"/>
              <a:t/>
            </a:r>
            <a:br>
              <a:rPr lang="id-ID" sz="2200" dirty="0"/>
            </a:br>
            <a:r>
              <a:rPr lang="id-ID" sz="2200" dirty="0" smtClean="0"/>
              <a:t>- OS-level </a:t>
            </a:r>
            <a:r>
              <a:rPr lang="id-ID" sz="2200" dirty="0"/>
              <a:t>processes, </a:t>
            </a:r>
            <a:r>
              <a:rPr lang="id-ID" sz="2200" dirty="0" smtClean="0"/>
              <a:t>Solaris Zones</a:t>
            </a:r>
            <a:r>
              <a:rPr lang="id-ID" sz="2200" dirty="0"/>
              <a:t>, BSD Jails, </a:t>
            </a:r>
            <a:r>
              <a:rPr lang="id-ID" sz="2200" dirty="0" smtClean="0"/>
              <a:t>Docker Containers</a:t>
            </a:r>
            <a:r>
              <a:rPr lang="id-ID" sz="2200" dirty="0"/>
              <a:t/>
            </a:r>
            <a:br>
              <a:rPr lang="id-ID" sz="2200" dirty="0"/>
            </a:br>
            <a:r>
              <a:rPr lang="id-ID" sz="2200" dirty="0" smtClean="0"/>
              <a:t>- Cross-ISA </a:t>
            </a:r>
            <a:r>
              <a:rPr lang="id-ID" sz="2200" dirty="0"/>
              <a:t>emulation </a:t>
            </a:r>
            <a:r>
              <a:rPr lang="id-ID" sz="2200" dirty="0" smtClean="0"/>
              <a:t>Apple 68K-PPC-x86</a:t>
            </a:r>
          </a:p>
        </p:txBody>
      </p:sp>
      <p:sp>
        <p:nvSpPr>
          <p:cNvPr id="4" name="Date Placeholder 3"/>
          <p:cNvSpPr>
            <a:spLocks noGrp="1"/>
          </p:cNvSpPr>
          <p:nvPr>
            <p:ph type="dt" sz="half" idx="10"/>
          </p:nvPr>
        </p:nvSpPr>
        <p:spPr/>
        <p:txBody>
          <a:bodyPr/>
          <a:lstStyle/>
          <a:p>
            <a:fld id="{E906007A-189C-4DA9-A05F-1AD5046EA356}"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52</a:t>
            </a:fld>
            <a:endParaRPr lang="id-ID"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0110" y="3625047"/>
            <a:ext cx="5772040" cy="2766950"/>
          </a:xfrm>
          <a:prstGeom prst="rect">
            <a:avLst/>
          </a:prstGeom>
        </p:spPr>
      </p:pic>
    </p:spTree>
    <p:extLst>
      <p:ext uri="{BB962C8B-B14F-4D97-AF65-F5344CB8AC3E}">
        <p14:creationId xmlns:p14="http://schemas.microsoft.com/office/powerpoint/2010/main" val="95386869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a:t>Types of </a:t>
            </a:r>
            <a:r>
              <a:rPr lang="id-ID" smtClean="0"/>
              <a:t>Virtualization</a:t>
            </a:r>
            <a:endParaRPr lang="id-ID"/>
          </a:p>
        </p:txBody>
      </p:sp>
      <p:sp>
        <p:nvSpPr>
          <p:cNvPr id="4" name="Date Placeholder 3"/>
          <p:cNvSpPr>
            <a:spLocks noGrp="1"/>
          </p:cNvSpPr>
          <p:nvPr>
            <p:ph type="dt" sz="half" idx="10"/>
          </p:nvPr>
        </p:nvSpPr>
        <p:spPr/>
        <p:txBody>
          <a:bodyPr/>
          <a:lstStyle/>
          <a:p>
            <a:fld id="{0DF663AC-71FD-442A-8745-7CD5090C25B6}"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53</a:t>
            </a:fld>
            <a:endParaRPr lang="id-ID" dirty="0"/>
          </a:p>
        </p:txBody>
      </p:sp>
      <p:sp>
        <p:nvSpPr>
          <p:cNvPr id="8" name="Content Placeholder 7"/>
          <p:cNvSpPr>
            <a:spLocks noGrp="1"/>
          </p:cNvSpPr>
          <p:nvPr>
            <p:ph idx="1"/>
          </p:nvPr>
        </p:nvSpPr>
        <p:spPr>
          <a:xfrm>
            <a:off x="184897" y="1580605"/>
            <a:ext cx="8814723" cy="4595605"/>
          </a:xfrm>
        </p:spPr>
        <p:txBody>
          <a:bodyPr>
            <a:normAutofit/>
          </a:bodyPr>
          <a:lstStyle/>
          <a:p>
            <a:pPr>
              <a:lnSpc>
                <a:spcPct val="150000"/>
              </a:lnSpc>
            </a:pPr>
            <a:r>
              <a:rPr lang="id-ID" sz="2200" b="1" dirty="0"/>
              <a:t>System Virtualization</a:t>
            </a:r>
            <a:r>
              <a:rPr lang="id-ID" sz="2200" dirty="0"/>
              <a:t/>
            </a:r>
            <a:br>
              <a:rPr lang="id-ID" sz="2200" dirty="0"/>
            </a:br>
            <a:r>
              <a:rPr lang="id-ID" sz="2200" dirty="0" smtClean="0"/>
              <a:t>- VMware </a:t>
            </a:r>
            <a:r>
              <a:rPr lang="id-ID" sz="2200" dirty="0"/>
              <a:t>Workstation, Microsoft VPC, Parallels</a:t>
            </a:r>
            <a:br>
              <a:rPr lang="id-ID" sz="2200" dirty="0"/>
            </a:br>
            <a:r>
              <a:rPr lang="id-ID" sz="2200" dirty="0" smtClean="0"/>
              <a:t>- </a:t>
            </a:r>
            <a:r>
              <a:rPr lang="id-ID" sz="2200" dirty="0"/>
              <a:t>VMware </a:t>
            </a:r>
            <a:r>
              <a:rPr lang="id-ID" sz="2200" dirty="0" smtClean="0"/>
              <a:t>ESX</a:t>
            </a:r>
            <a:r>
              <a:rPr lang="id-ID" sz="2200" dirty="0"/>
              <a:t>, Xen, </a:t>
            </a:r>
            <a:r>
              <a:rPr lang="id-ID" sz="2200" dirty="0" smtClean="0"/>
              <a:t>Microsoft Hyper-V</a:t>
            </a:r>
            <a:endParaRPr lang="id-ID" sz="2200"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227" y="3070715"/>
            <a:ext cx="6495422" cy="3450693"/>
          </a:xfrm>
          <a:prstGeom prst="rect">
            <a:avLst/>
          </a:prstGeom>
        </p:spPr>
      </p:pic>
    </p:spTree>
    <p:extLst>
      <p:ext uri="{BB962C8B-B14F-4D97-AF65-F5344CB8AC3E}">
        <p14:creationId xmlns:p14="http://schemas.microsoft.com/office/powerpoint/2010/main" val="421319983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a:t>Types of System Virtualization </a:t>
            </a:r>
          </a:p>
        </p:txBody>
      </p:sp>
      <p:sp>
        <p:nvSpPr>
          <p:cNvPr id="3" name="Content Placeholder 2"/>
          <p:cNvSpPr>
            <a:spLocks noGrp="1"/>
          </p:cNvSpPr>
          <p:nvPr>
            <p:ph idx="1"/>
          </p:nvPr>
        </p:nvSpPr>
        <p:spPr>
          <a:xfrm>
            <a:off x="184897" y="1871131"/>
            <a:ext cx="4860069" cy="3942462"/>
          </a:xfrm>
        </p:spPr>
        <p:txBody>
          <a:bodyPr anchor="ctr"/>
          <a:lstStyle/>
          <a:p>
            <a:pPr>
              <a:lnSpc>
                <a:spcPct val="150000"/>
              </a:lnSpc>
            </a:pPr>
            <a:r>
              <a:rPr lang="id-ID" sz="2400" b="1" dirty="0"/>
              <a:t>Native/Bare metal (Type 1)</a:t>
            </a:r>
            <a:r>
              <a:rPr lang="id-ID" sz="2400" dirty="0"/>
              <a:t/>
            </a:r>
            <a:br>
              <a:rPr lang="id-ID" sz="2400" dirty="0"/>
            </a:br>
            <a:r>
              <a:rPr lang="id-ID" sz="2400" dirty="0" smtClean="0"/>
              <a:t>- </a:t>
            </a:r>
            <a:r>
              <a:rPr lang="id-ID" sz="2400" dirty="0"/>
              <a:t>Higher performance</a:t>
            </a:r>
            <a:br>
              <a:rPr lang="id-ID" sz="2400" dirty="0"/>
            </a:br>
            <a:r>
              <a:rPr lang="id-ID" sz="2400" dirty="0" smtClean="0"/>
              <a:t>- </a:t>
            </a:r>
            <a:r>
              <a:rPr lang="id-ID" sz="2400" dirty="0"/>
              <a:t>ESX, Xen, HyperV </a:t>
            </a:r>
            <a:endParaRPr lang="id-ID" sz="2400" dirty="0" smtClean="0"/>
          </a:p>
          <a:p>
            <a:pPr marL="0" indent="0">
              <a:lnSpc>
                <a:spcPct val="150000"/>
              </a:lnSpc>
              <a:buNone/>
            </a:pPr>
            <a:endParaRPr lang="id-ID" dirty="0" smtClean="0"/>
          </a:p>
        </p:txBody>
      </p:sp>
      <p:sp>
        <p:nvSpPr>
          <p:cNvPr id="4" name="Date Placeholder 3"/>
          <p:cNvSpPr>
            <a:spLocks noGrp="1"/>
          </p:cNvSpPr>
          <p:nvPr>
            <p:ph type="dt" sz="half" idx="10"/>
          </p:nvPr>
        </p:nvSpPr>
        <p:spPr/>
        <p:txBody>
          <a:bodyPr/>
          <a:lstStyle/>
          <a:p>
            <a:fld id="{A803573A-B92B-4DEC-B7C8-11F31AC76BAB}"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54</a:t>
            </a:fld>
            <a:endParaRPr lang="id-ID"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9750" y="1648828"/>
            <a:ext cx="4268540" cy="4324119"/>
          </a:xfrm>
          <a:prstGeom prst="rect">
            <a:avLst/>
          </a:prstGeom>
        </p:spPr>
      </p:pic>
    </p:spTree>
    <p:extLst>
      <p:ext uri="{BB962C8B-B14F-4D97-AF65-F5344CB8AC3E}">
        <p14:creationId xmlns:p14="http://schemas.microsoft.com/office/powerpoint/2010/main" val="227642630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a:t>Types of System Virtualization </a:t>
            </a:r>
          </a:p>
        </p:txBody>
      </p:sp>
      <p:sp>
        <p:nvSpPr>
          <p:cNvPr id="3" name="Content Placeholder 2"/>
          <p:cNvSpPr>
            <a:spLocks noGrp="1"/>
          </p:cNvSpPr>
          <p:nvPr>
            <p:ph idx="1"/>
          </p:nvPr>
        </p:nvSpPr>
        <p:spPr>
          <a:xfrm>
            <a:off x="0" y="1897718"/>
            <a:ext cx="8814723" cy="3931916"/>
          </a:xfrm>
        </p:spPr>
        <p:txBody>
          <a:bodyPr anchor="ctr"/>
          <a:lstStyle/>
          <a:p>
            <a:pPr>
              <a:lnSpc>
                <a:spcPct val="150000"/>
              </a:lnSpc>
            </a:pPr>
            <a:r>
              <a:rPr lang="en-US" sz="2400" b="1" dirty="0"/>
              <a:t>Hosted (Type 2)</a:t>
            </a:r>
            <a:r>
              <a:rPr lang="en-US" sz="2400" dirty="0"/>
              <a:t/>
            </a:r>
            <a:br>
              <a:rPr lang="en-US" sz="2400" dirty="0"/>
            </a:br>
            <a:r>
              <a:rPr lang="id-ID" sz="2400" dirty="0" smtClean="0"/>
              <a:t>-</a:t>
            </a:r>
            <a:r>
              <a:rPr lang="en-US" sz="2400" dirty="0" smtClean="0"/>
              <a:t> </a:t>
            </a:r>
            <a:r>
              <a:rPr lang="en-US" sz="2400" dirty="0"/>
              <a:t>Easier to install</a:t>
            </a:r>
            <a:br>
              <a:rPr lang="en-US" sz="2400" dirty="0"/>
            </a:br>
            <a:r>
              <a:rPr lang="id-ID" sz="2400" dirty="0" smtClean="0"/>
              <a:t>-</a:t>
            </a:r>
            <a:r>
              <a:rPr lang="en-US" sz="2400" dirty="0" smtClean="0"/>
              <a:t> </a:t>
            </a:r>
            <a:r>
              <a:rPr lang="en-US" sz="2400" dirty="0"/>
              <a:t>Leverage host’s device drivers</a:t>
            </a:r>
            <a:br>
              <a:rPr lang="en-US" sz="2400" dirty="0"/>
            </a:br>
            <a:r>
              <a:rPr lang="id-ID" sz="2400" dirty="0" smtClean="0"/>
              <a:t>-</a:t>
            </a:r>
            <a:r>
              <a:rPr lang="en-US" sz="2400" dirty="0" smtClean="0"/>
              <a:t> </a:t>
            </a:r>
            <a:r>
              <a:rPr lang="en-US" sz="2400" dirty="0"/>
              <a:t>VMware Workstation, Parallels </a:t>
            </a:r>
            <a:endParaRPr lang="id-ID" sz="2400" dirty="0"/>
          </a:p>
        </p:txBody>
      </p:sp>
      <p:sp>
        <p:nvSpPr>
          <p:cNvPr id="4" name="Date Placeholder 3"/>
          <p:cNvSpPr>
            <a:spLocks noGrp="1"/>
          </p:cNvSpPr>
          <p:nvPr>
            <p:ph type="dt" sz="half" idx="10"/>
          </p:nvPr>
        </p:nvSpPr>
        <p:spPr/>
        <p:txBody>
          <a:bodyPr/>
          <a:lstStyle/>
          <a:p>
            <a:fld id="{1BA3B06B-DE64-4B96-935F-AEC89C7CD4E2}"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55</a:t>
            </a:fld>
            <a:endParaRPr lang="id-ID"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2577" y="1389905"/>
            <a:ext cx="3675108" cy="4591191"/>
          </a:xfrm>
          <a:prstGeom prst="rect">
            <a:avLst/>
          </a:prstGeom>
        </p:spPr>
      </p:pic>
    </p:spTree>
    <p:extLst>
      <p:ext uri="{BB962C8B-B14F-4D97-AF65-F5344CB8AC3E}">
        <p14:creationId xmlns:p14="http://schemas.microsoft.com/office/powerpoint/2010/main" val="199113270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a:t>Types of Virtualization </a:t>
            </a:r>
          </a:p>
        </p:txBody>
      </p:sp>
      <p:sp>
        <p:nvSpPr>
          <p:cNvPr id="3" name="Content Placeholder 2"/>
          <p:cNvSpPr>
            <a:spLocks noGrp="1"/>
          </p:cNvSpPr>
          <p:nvPr>
            <p:ph idx="1"/>
          </p:nvPr>
        </p:nvSpPr>
        <p:spPr/>
        <p:txBody>
          <a:bodyPr>
            <a:normAutofit/>
          </a:bodyPr>
          <a:lstStyle/>
          <a:p>
            <a:pPr>
              <a:lnSpc>
                <a:spcPct val="150000"/>
              </a:lnSpc>
            </a:pPr>
            <a:r>
              <a:rPr lang="en-US" sz="2200" b="1" dirty="0"/>
              <a:t>Full virtualization (</a:t>
            </a:r>
            <a:r>
              <a:rPr lang="en-US" sz="2200" b="1" dirty="0" err="1" smtClean="0"/>
              <a:t>e.g.VMWare</a:t>
            </a:r>
            <a:r>
              <a:rPr lang="en-US" sz="2200" b="1" dirty="0" smtClean="0"/>
              <a:t> </a:t>
            </a:r>
            <a:r>
              <a:rPr lang="en-US" sz="2200" b="1" dirty="0"/>
              <a:t>ESX)</a:t>
            </a:r>
            <a:r>
              <a:rPr lang="en-US" sz="2200" dirty="0"/>
              <a:t/>
            </a:r>
            <a:br>
              <a:rPr lang="en-US" sz="2200" dirty="0"/>
            </a:br>
            <a:r>
              <a:rPr lang="id-ID" sz="2200" dirty="0" smtClean="0"/>
              <a:t>-</a:t>
            </a:r>
            <a:r>
              <a:rPr lang="en-US" sz="2200" dirty="0" smtClean="0"/>
              <a:t> </a:t>
            </a:r>
            <a:r>
              <a:rPr lang="en-US" sz="2200" dirty="0"/>
              <a:t>Unmodified </a:t>
            </a:r>
            <a:r>
              <a:rPr lang="en-US" sz="2200" dirty="0" err="1" smtClean="0"/>
              <a:t>OS,virtualization</a:t>
            </a:r>
            <a:r>
              <a:rPr lang="en-US" sz="2200" dirty="0" smtClean="0"/>
              <a:t> </a:t>
            </a:r>
            <a:r>
              <a:rPr lang="en-US" sz="2200" dirty="0"/>
              <a:t>is </a:t>
            </a:r>
            <a:r>
              <a:rPr lang="en-US" sz="2200" dirty="0" smtClean="0"/>
              <a:t>transparent</a:t>
            </a:r>
            <a:r>
              <a:rPr lang="id-ID" sz="2200" dirty="0" smtClean="0"/>
              <a:t> </a:t>
            </a:r>
            <a:r>
              <a:rPr lang="en-US" sz="2200" dirty="0" smtClean="0"/>
              <a:t>to </a:t>
            </a:r>
            <a:r>
              <a:rPr lang="en-US" sz="2200" dirty="0"/>
              <a:t>OS</a:t>
            </a:r>
            <a:br>
              <a:rPr lang="en-US" sz="2200" dirty="0"/>
            </a:br>
            <a:r>
              <a:rPr lang="id-ID" sz="2200" dirty="0" smtClean="0"/>
              <a:t>-</a:t>
            </a:r>
            <a:r>
              <a:rPr lang="en-US" sz="2200" dirty="0" smtClean="0"/>
              <a:t> </a:t>
            </a:r>
            <a:r>
              <a:rPr lang="en-US" sz="2200" dirty="0"/>
              <a:t>VM looks exactly like </a:t>
            </a:r>
            <a:r>
              <a:rPr lang="en-US" sz="2200" dirty="0" err="1" smtClean="0"/>
              <a:t>aphysical</a:t>
            </a:r>
            <a:r>
              <a:rPr lang="en-US" sz="2200" dirty="0" smtClean="0"/>
              <a:t> </a:t>
            </a:r>
            <a:r>
              <a:rPr lang="en-US" sz="2200" dirty="0"/>
              <a:t>machine </a:t>
            </a:r>
            <a:endParaRPr lang="id-ID" sz="2200" dirty="0"/>
          </a:p>
        </p:txBody>
      </p:sp>
      <p:sp>
        <p:nvSpPr>
          <p:cNvPr id="4" name="Date Placeholder 3"/>
          <p:cNvSpPr>
            <a:spLocks noGrp="1"/>
          </p:cNvSpPr>
          <p:nvPr>
            <p:ph type="dt" sz="half" idx="10"/>
          </p:nvPr>
        </p:nvSpPr>
        <p:spPr/>
        <p:txBody>
          <a:bodyPr/>
          <a:lstStyle/>
          <a:p>
            <a:fld id="{FC001A7C-6322-4DE1-B500-9C43E3F2F5C2}"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56</a:t>
            </a:fld>
            <a:endParaRPr lang="id-ID"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6097" y="2987879"/>
            <a:ext cx="4828172" cy="3435650"/>
          </a:xfrm>
          <a:prstGeom prst="rect">
            <a:avLst/>
          </a:prstGeom>
        </p:spPr>
      </p:pic>
    </p:spTree>
    <p:extLst>
      <p:ext uri="{BB962C8B-B14F-4D97-AF65-F5344CB8AC3E}">
        <p14:creationId xmlns:p14="http://schemas.microsoft.com/office/powerpoint/2010/main" val="345241923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a:t>Types of Virtualization </a:t>
            </a:r>
          </a:p>
        </p:txBody>
      </p:sp>
      <p:sp>
        <p:nvSpPr>
          <p:cNvPr id="3" name="Content Placeholder 2"/>
          <p:cNvSpPr>
            <a:spLocks noGrp="1"/>
          </p:cNvSpPr>
          <p:nvPr>
            <p:ph idx="1"/>
          </p:nvPr>
        </p:nvSpPr>
        <p:spPr/>
        <p:txBody>
          <a:bodyPr>
            <a:normAutofit/>
          </a:bodyPr>
          <a:lstStyle/>
          <a:p>
            <a:pPr>
              <a:lnSpc>
                <a:spcPct val="150000"/>
              </a:lnSpc>
            </a:pPr>
            <a:r>
              <a:rPr lang="en-US" sz="2200" dirty="0"/>
              <a:t>Para virtualization (e.g. XEN)</a:t>
            </a:r>
            <a:br>
              <a:rPr lang="en-US" sz="2200" dirty="0"/>
            </a:br>
            <a:r>
              <a:rPr lang="id-ID" sz="2200" dirty="0" smtClean="0"/>
              <a:t>- </a:t>
            </a:r>
            <a:r>
              <a:rPr lang="en-US" sz="2200" dirty="0" smtClean="0"/>
              <a:t>OS </a:t>
            </a:r>
            <a:r>
              <a:rPr lang="en-US" sz="2200" dirty="0"/>
              <a:t>modified to </a:t>
            </a:r>
            <a:r>
              <a:rPr lang="en-US" sz="2200" dirty="0" smtClean="0"/>
              <a:t>be</a:t>
            </a:r>
            <a:r>
              <a:rPr lang="id-ID" sz="2200" dirty="0" smtClean="0"/>
              <a:t> </a:t>
            </a:r>
            <a:r>
              <a:rPr lang="en-US" sz="2200" dirty="0" smtClean="0"/>
              <a:t>virtualized</a:t>
            </a:r>
            <a:r>
              <a:rPr lang="en-US" sz="2200" dirty="0"/>
              <a:t>,</a:t>
            </a:r>
            <a:br>
              <a:rPr lang="en-US" sz="2200" dirty="0"/>
            </a:br>
            <a:r>
              <a:rPr lang="id-ID" sz="2200" dirty="0" smtClean="0"/>
              <a:t>-</a:t>
            </a:r>
            <a:r>
              <a:rPr lang="en-US" sz="2200" dirty="0" smtClean="0"/>
              <a:t> </a:t>
            </a:r>
            <a:r>
              <a:rPr lang="en-US" sz="2200" dirty="0"/>
              <a:t>Better performance at </a:t>
            </a:r>
            <a:r>
              <a:rPr lang="en-US" sz="2200" dirty="0" smtClean="0"/>
              <a:t>cost</a:t>
            </a:r>
            <a:r>
              <a:rPr lang="id-ID" sz="2200" dirty="0" smtClean="0"/>
              <a:t> </a:t>
            </a:r>
            <a:r>
              <a:rPr lang="en-US" sz="2200" dirty="0" smtClean="0"/>
              <a:t>of </a:t>
            </a:r>
            <a:r>
              <a:rPr lang="en-US" sz="2200" dirty="0"/>
              <a:t>transparency </a:t>
            </a:r>
            <a:endParaRPr lang="id-ID" sz="2200" dirty="0"/>
          </a:p>
        </p:txBody>
      </p:sp>
      <p:sp>
        <p:nvSpPr>
          <p:cNvPr id="4" name="Date Placeholder 3"/>
          <p:cNvSpPr>
            <a:spLocks noGrp="1"/>
          </p:cNvSpPr>
          <p:nvPr>
            <p:ph type="dt" sz="half" idx="10"/>
          </p:nvPr>
        </p:nvSpPr>
        <p:spPr/>
        <p:txBody>
          <a:bodyPr/>
          <a:lstStyle/>
          <a:p>
            <a:fld id="{9D253CD5-C7D7-459F-8345-E1FAF176D65A}"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57</a:t>
            </a:fld>
            <a:endParaRPr lang="id-ID"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2124" y="3074438"/>
            <a:ext cx="4482788" cy="3349090"/>
          </a:xfrm>
          <a:prstGeom prst="rect">
            <a:avLst/>
          </a:prstGeom>
        </p:spPr>
      </p:pic>
    </p:spTree>
    <p:extLst>
      <p:ext uri="{BB962C8B-B14F-4D97-AF65-F5344CB8AC3E}">
        <p14:creationId xmlns:p14="http://schemas.microsoft.com/office/powerpoint/2010/main" val="208812382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What is a Virtual Machine Monitor? </a:t>
            </a:r>
            <a:endParaRPr lang="id-ID"/>
          </a:p>
        </p:txBody>
      </p:sp>
      <p:sp>
        <p:nvSpPr>
          <p:cNvPr id="3" name="Content Placeholder 2"/>
          <p:cNvSpPr>
            <a:spLocks noGrp="1"/>
          </p:cNvSpPr>
          <p:nvPr>
            <p:ph idx="1"/>
          </p:nvPr>
        </p:nvSpPr>
        <p:spPr>
          <a:xfrm>
            <a:off x="184897" y="1711233"/>
            <a:ext cx="8814723" cy="4464977"/>
          </a:xfrm>
        </p:spPr>
        <p:txBody>
          <a:bodyPr/>
          <a:lstStyle/>
          <a:p>
            <a:pPr marL="0" indent="0">
              <a:buNone/>
            </a:pPr>
            <a:r>
              <a:rPr lang="en-US" sz="2400" b="1" dirty="0" smtClean="0"/>
              <a:t>Classic </a:t>
            </a:r>
            <a:r>
              <a:rPr lang="en-US" sz="2400" b="1" dirty="0"/>
              <a:t>Definition (</a:t>
            </a:r>
            <a:r>
              <a:rPr lang="en-US" sz="2400" b="1" dirty="0" err="1"/>
              <a:t>Popek</a:t>
            </a:r>
            <a:r>
              <a:rPr lang="en-US" sz="2400" b="1" dirty="0"/>
              <a:t> and Goldberg ’74) </a:t>
            </a:r>
            <a:r>
              <a:rPr lang="en-US" b="1" dirty="0"/>
              <a:t/>
            </a:r>
            <a:br>
              <a:rPr lang="en-US" b="1" dirty="0"/>
            </a:br>
            <a:endParaRPr lang="id-ID" b="1" dirty="0"/>
          </a:p>
        </p:txBody>
      </p:sp>
      <p:sp>
        <p:nvSpPr>
          <p:cNvPr id="4" name="Date Placeholder 3"/>
          <p:cNvSpPr>
            <a:spLocks noGrp="1"/>
          </p:cNvSpPr>
          <p:nvPr>
            <p:ph type="dt" sz="half" idx="10"/>
          </p:nvPr>
        </p:nvSpPr>
        <p:spPr/>
        <p:txBody>
          <a:bodyPr/>
          <a:lstStyle/>
          <a:p>
            <a:fld id="{32DD5E7E-1800-402A-B586-6E6B1A60213D}"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58</a:t>
            </a:fld>
            <a:endParaRPr lang="id-ID"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704" y="2479329"/>
            <a:ext cx="7765548" cy="3141982"/>
          </a:xfrm>
          <a:prstGeom prst="rect">
            <a:avLst/>
          </a:prstGeom>
        </p:spPr>
      </p:pic>
    </p:spTree>
    <p:extLst>
      <p:ext uri="{BB962C8B-B14F-4D97-AF65-F5344CB8AC3E}">
        <p14:creationId xmlns:p14="http://schemas.microsoft.com/office/powerpoint/2010/main" val="174442879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 Virtual Machine Monitor? </a:t>
            </a:r>
            <a:endParaRPr lang="id-ID"/>
          </a:p>
        </p:txBody>
      </p:sp>
      <p:sp>
        <p:nvSpPr>
          <p:cNvPr id="3" name="Content Placeholder 2"/>
          <p:cNvSpPr>
            <a:spLocks noGrp="1"/>
          </p:cNvSpPr>
          <p:nvPr>
            <p:ph idx="1"/>
          </p:nvPr>
        </p:nvSpPr>
        <p:spPr>
          <a:xfrm>
            <a:off x="184897" y="1828799"/>
            <a:ext cx="8814723" cy="4347411"/>
          </a:xfrm>
        </p:spPr>
        <p:txBody>
          <a:bodyPr>
            <a:normAutofit/>
          </a:bodyPr>
          <a:lstStyle/>
          <a:p>
            <a:pPr marL="0" indent="0">
              <a:lnSpc>
                <a:spcPct val="150000"/>
              </a:lnSpc>
              <a:buNone/>
            </a:pPr>
            <a:r>
              <a:rPr lang="id-ID" sz="2400" dirty="0"/>
              <a:t>VMM Properties </a:t>
            </a:r>
            <a:br>
              <a:rPr lang="id-ID" sz="2400" dirty="0"/>
            </a:br>
            <a:r>
              <a:rPr lang="id-ID" sz="2400" dirty="0" smtClean="0"/>
              <a:t>-</a:t>
            </a:r>
            <a:r>
              <a:rPr lang="en-US" sz="2400" dirty="0" smtClean="0"/>
              <a:t> Equivalent execution</a:t>
            </a:r>
            <a:r>
              <a:rPr lang="en-US" sz="2400" dirty="0"/>
              <a:t/>
            </a:r>
            <a:br>
              <a:rPr lang="en-US" sz="2400" dirty="0"/>
            </a:br>
            <a:r>
              <a:rPr lang="id-ID" sz="2400" dirty="0"/>
              <a:t>-</a:t>
            </a:r>
            <a:r>
              <a:rPr lang="en-US" sz="2400" dirty="0" smtClean="0"/>
              <a:t> Performance</a:t>
            </a:r>
            <a:r>
              <a:rPr lang="en-US" sz="2400" dirty="0"/>
              <a:t/>
            </a:r>
            <a:br>
              <a:rPr lang="en-US" sz="2400" dirty="0"/>
            </a:br>
            <a:r>
              <a:rPr lang="id-ID" sz="2400" dirty="0" smtClean="0"/>
              <a:t>- </a:t>
            </a:r>
            <a:r>
              <a:rPr lang="en-US" sz="2400" dirty="0" smtClean="0"/>
              <a:t>Safety </a:t>
            </a:r>
            <a:r>
              <a:rPr lang="en-US" sz="2400" dirty="0"/>
              <a:t>and </a:t>
            </a:r>
            <a:r>
              <a:rPr lang="en-US" sz="2400" dirty="0" smtClean="0"/>
              <a:t>isolation</a:t>
            </a:r>
            <a:r>
              <a:rPr lang="en-US" sz="2400" dirty="0"/>
              <a:t/>
            </a:r>
            <a:br>
              <a:rPr lang="en-US" sz="2400" dirty="0"/>
            </a:br>
            <a:endParaRPr lang="id-ID" sz="2400" dirty="0"/>
          </a:p>
        </p:txBody>
      </p:sp>
      <p:sp>
        <p:nvSpPr>
          <p:cNvPr id="4" name="Date Placeholder 3"/>
          <p:cNvSpPr>
            <a:spLocks noGrp="1"/>
          </p:cNvSpPr>
          <p:nvPr>
            <p:ph type="dt" sz="half" idx="10"/>
          </p:nvPr>
        </p:nvSpPr>
        <p:spPr/>
        <p:txBody>
          <a:bodyPr/>
          <a:lstStyle/>
          <a:p>
            <a:fld id="{BB893C84-9662-479C-AE6C-26781A45E9A7}"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59</a:t>
            </a:fld>
            <a:endParaRPr lang="id-ID" dirty="0"/>
          </a:p>
        </p:txBody>
      </p:sp>
    </p:spTree>
    <p:extLst>
      <p:ext uri="{BB962C8B-B14F-4D97-AF65-F5344CB8AC3E}">
        <p14:creationId xmlns:p14="http://schemas.microsoft.com/office/powerpoint/2010/main" val="30631688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fld id="{7F133E4B-E45B-4AD5-8F19-F62A205E3716}"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6</a:t>
            </a:fld>
            <a:endParaRPr lang="id-ID" dirty="0"/>
          </a:p>
        </p:txBody>
      </p:sp>
      <p:pic>
        <p:nvPicPr>
          <p:cNvPr id="1026" name="Picture 2" descr="https://blogs.bmc.com/wp-content/uploads/2017/09/iaas-paas-saas-comparison-1024x75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454" y="705931"/>
            <a:ext cx="7835092" cy="580745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935708" y="1023862"/>
            <a:ext cx="1199874"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b="1" dirty="0" smtClean="0"/>
              <a:t>IaaS</a:t>
            </a:r>
            <a:endParaRPr lang="en-US" b="1" dirty="0"/>
          </a:p>
        </p:txBody>
      </p:sp>
      <p:sp>
        <p:nvSpPr>
          <p:cNvPr id="11" name="TextBox 10"/>
          <p:cNvSpPr txBox="1"/>
          <p:nvPr/>
        </p:nvSpPr>
        <p:spPr>
          <a:xfrm>
            <a:off x="4896126" y="999648"/>
            <a:ext cx="1199874"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b="1" dirty="0"/>
              <a:t>P</a:t>
            </a:r>
            <a:r>
              <a:rPr lang="en-US" b="1" dirty="0" smtClean="0"/>
              <a:t>aaS</a:t>
            </a:r>
            <a:endParaRPr lang="en-US" b="1" dirty="0"/>
          </a:p>
        </p:txBody>
      </p:sp>
      <p:sp>
        <p:nvSpPr>
          <p:cNvPr id="12" name="TextBox 11"/>
          <p:cNvSpPr txBox="1"/>
          <p:nvPr/>
        </p:nvSpPr>
        <p:spPr>
          <a:xfrm>
            <a:off x="6893369" y="954902"/>
            <a:ext cx="1199874"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b="1" dirty="0"/>
              <a:t>S</a:t>
            </a:r>
            <a:r>
              <a:rPr lang="en-US" b="1" dirty="0" smtClean="0"/>
              <a:t>aaS</a:t>
            </a:r>
            <a:endParaRPr lang="en-US" b="1" dirty="0"/>
          </a:p>
        </p:txBody>
      </p:sp>
    </p:spTree>
    <p:extLst>
      <p:ext uri="{BB962C8B-B14F-4D97-AF65-F5344CB8AC3E}">
        <p14:creationId xmlns:p14="http://schemas.microsoft.com/office/powerpoint/2010/main" val="362546342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smtClean="0"/>
              <a:t>	VMM </a:t>
            </a:r>
            <a:r>
              <a:rPr lang="id-ID"/>
              <a:t>Implementation Goals </a:t>
            </a:r>
          </a:p>
        </p:txBody>
      </p:sp>
      <p:sp>
        <p:nvSpPr>
          <p:cNvPr id="3" name="Content Placeholder 2"/>
          <p:cNvSpPr>
            <a:spLocks noGrp="1"/>
          </p:cNvSpPr>
          <p:nvPr>
            <p:ph idx="1"/>
          </p:nvPr>
        </p:nvSpPr>
        <p:spPr>
          <a:xfrm>
            <a:off x="184897" y="1867989"/>
            <a:ext cx="8814723" cy="4308221"/>
          </a:xfrm>
        </p:spPr>
        <p:txBody>
          <a:bodyPr anchor="ctr">
            <a:normAutofit fontScale="92500"/>
          </a:bodyPr>
          <a:lstStyle/>
          <a:p>
            <a:pPr marL="0" indent="0">
              <a:lnSpc>
                <a:spcPct val="150000"/>
              </a:lnSpc>
              <a:buNone/>
            </a:pPr>
            <a:r>
              <a:rPr lang="en-US" sz="2400" dirty="0"/>
              <a:t>• </a:t>
            </a:r>
            <a:r>
              <a:rPr lang="en-US" sz="2400" b="1" dirty="0"/>
              <a:t>Should efficiently virtualize the hardware</a:t>
            </a:r>
            <a:r>
              <a:rPr lang="en-US" sz="2400" dirty="0"/>
              <a:t/>
            </a:r>
            <a:br>
              <a:rPr lang="en-US" sz="2400" dirty="0"/>
            </a:br>
            <a:r>
              <a:rPr lang="id-ID" sz="2400" dirty="0" smtClean="0"/>
              <a:t>-</a:t>
            </a:r>
            <a:r>
              <a:rPr lang="en-US" sz="2400" dirty="0" smtClean="0"/>
              <a:t> </a:t>
            </a:r>
            <a:r>
              <a:rPr lang="en-US" sz="2400" dirty="0"/>
              <a:t>Provide illusion of multiple machines</a:t>
            </a:r>
            <a:br>
              <a:rPr lang="en-US" sz="2400" dirty="0"/>
            </a:br>
            <a:r>
              <a:rPr lang="id-ID" sz="2400" dirty="0" smtClean="0"/>
              <a:t>-</a:t>
            </a:r>
            <a:r>
              <a:rPr lang="en-US" sz="2400" dirty="0" smtClean="0"/>
              <a:t> </a:t>
            </a:r>
            <a:r>
              <a:rPr lang="en-US" sz="2400" dirty="0"/>
              <a:t>Retain control of the physical machine </a:t>
            </a:r>
            <a:br>
              <a:rPr lang="en-US" sz="2400" dirty="0"/>
            </a:br>
            <a:endParaRPr lang="id-ID" sz="2400" dirty="0" smtClean="0"/>
          </a:p>
          <a:p>
            <a:pPr marL="0" indent="0">
              <a:lnSpc>
                <a:spcPct val="150000"/>
              </a:lnSpc>
              <a:buNone/>
            </a:pPr>
            <a:r>
              <a:rPr lang="en-US" sz="2400" b="1" dirty="0"/>
              <a:t>• Which subsystems should be virtualized?</a:t>
            </a:r>
            <a:r>
              <a:rPr lang="en-US" sz="2400" dirty="0"/>
              <a:t/>
            </a:r>
            <a:br>
              <a:rPr lang="en-US" sz="2400" dirty="0"/>
            </a:br>
            <a:r>
              <a:rPr lang="id-ID" sz="2400" dirty="0" smtClean="0"/>
              <a:t>-</a:t>
            </a:r>
            <a:r>
              <a:rPr lang="en-US" sz="2400" dirty="0" smtClean="0"/>
              <a:t> </a:t>
            </a:r>
            <a:r>
              <a:rPr lang="en-US" sz="2400" dirty="0"/>
              <a:t>Processor =&gt; Processor Virtualization</a:t>
            </a:r>
            <a:br>
              <a:rPr lang="en-US" sz="2400" dirty="0"/>
            </a:br>
            <a:r>
              <a:rPr lang="id-ID" sz="2400" dirty="0" smtClean="0"/>
              <a:t>-</a:t>
            </a:r>
            <a:r>
              <a:rPr lang="en-US" sz="2400" dirty="0" smtClean="0"/>
              <a:t> </a:t>
            </a:r>
            <a:r>
              <a:rPr lang="en-US" sz="2400" dirty="0"/>
              <a:t>Memory =&gt; Memory Virtualization</a:t>
            </a:r>
            <a:br>
              <a:rPr lang="en-US" sz="2400" dirty="0"/>
            </a:br>
            <a:r>
              <a:rPr lang="id-ID" sz="2400" dirty="0" smtClean="0"/>
              <a:t>-</a:t>
            </a:r>
            <a:r>
              <a:rPr lang="en-US" sz="2400" dirty="0" smtClean="0"/>
              <a:t> </a:t>
            </a:r>
            <a:r>
              <a:rPr lang="en-US" sz="2400" dirty="0"/>
              <a:t>I/O Devices =&gt; I/O virtualization </a:t>
            </a:r>
            <a:endParaRPr lang="id-ID" sz="2400" dirty="0"/>
          </a:p>
        </p:txBody>
      </p:sp>
      <p:sp>
        <p:nvSpPr>
          <p:cNvPr id="4" name="Date Placeholder 3"/>
          <p:cNvSpPr>
            <a:spLocks noGrp="1"/>
          </p:cNvSpPr>
          <p:nvPr>
            <p:ph type="dt" sz="half" idx="10"/>
          </p:nvPr>
        </p:nvSpPr>
        <p:spPr/>
        <p:txBody>
          <a:bodyPr/>
          <a:lstStyle/>
          <a:p>
            <a:fld id="{2D905D93-0974-4DAE-A18C-9269FA192389}"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60</a:t>
            </a:fld>
            <a:endParaRPr lang="id-ID" dirty="0"/>
          </a:p>
        </p:txBody>
      </p:sp>
    </p:spTree>
    <p:extLst>
      <p:ext uri="{BB962C8B-B14F-4D97-AF65-F5344CB8AC3E}">
        <p14:creationId xmlns:p14="http://schemas.microsoft.com/office/powerpoint/2010/main" val="17931335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smtClean="0"/>
              <a:t>		Processor Virtualization</a:t>
            </a:r>
            <a:endParaRPr lang="id-ID"/>
          </a:p>
        </p:txBody>
      </p:sp>
      <p:sp>
        <p:nvSpPr>
          <p:cNvPr id="3" name="Content Placeholder 2"/>
          <p:cNvSpPr>
            <a:spLocks noGrp="1"/>
          </p:cNvSpPr>
          <p:nvPr>
            <p:ph idx="1"/>
          </p:nvPr>
        </p:nvSpPr>
        <p:spPr>
          <a:xfrm>
            <a:off x="184897" y="1593669"/>
            <a:ext cx="8814723" cy="4582542"/>
          </a:xfrm>
        </p:spPr>
        <p:txBody>
          <a:bodyPr>
            <a:normAutofit/>
          </a:bodyPr>
          <a:lstStyle/>
          <a:p>
            <a:pPr marL="0" indent="0" algn="just">
              <a:lnSpc>
                <a:spcPct val="150000"/>
              </a:lnSpc>
              <a:buNone/>
            </a:pPr>
            <a:r>
              <a:rPr lang="en-US" sz="2400" dirty="0" smtClean="0"/>
              <a:t>An architecture is classically/strictly </a:t>
            </a:r>
            <a:r>
              <a:rPr lang="en-US" sz="2400" dirty="0" err="1" smtClean="0"/>
              <a:t>virtualizable</a:t>
            </a:r>
            <a:r>
              <a:rPr lang="en-US" sz="2400" dirty="0" smtClean="0"/>
              <a:t> if all its</a:t>
            </a:r>
            <a:r>
              <a:rPr lang="id-ID" sz="2400" dirty="0" smtClean="0"/>
              <a:t> </a:t>
            </a:r>
            <a:r>
              <a:rPr lang="en-US" sz="2400" dirty="0" smtClean="0"/>
              <a:t>sensitive instructions (those that violate safety and</a:t>
            </a:r>
            <a:r>
              <a:rPr lang="id-ID" sz="2400" dirty="0" smtClean="0"/>
              <a:t> </a:t>
            </a:r>
            <a:r>
              <a:rPr lang="en-US" sz="2400" dirty="0" smtClean="0"/>
              <a:t>encapsulation)</a:t>
            </a:r>
            <a:r>
              <a:rPr lang="id-ID" sz="2400" dirty="0" smtClean="0"/>
              <a:t>.</a:t>
            </a:r>
            <a:r>
              <a:rPr lang="en-US" sz="2400" dirty="0" smtClean="0"/>
              <a:t> </a:t>
            </a:r>
            <a:br>
              <a:rPr lang="en-US" sz="2400" dirty="0" smtClean="0"/>
            </a:br>
            <a:endParaRPr lang="id-ID" sz="2400" dirty="0"/>
          </a:p>
        </p:txBody>
      </p:sp>
      <p:sp>
        <p:nvSpPr>
          <p:cNvPr id="4" name="Date Placeholder 3"/>
          <p:cNvSpPr>
            <a:spLocks noGrp="1"/>
          </p:cNvSpPr>
          <p:nvPr>
            <p:ph type="dt" sz="half" idx="10"/>
          </p:nvPr>
        </p:nvSpPr>
        <p:spPr/>
        <p:txBody>
          <a:bodyPr/>
          <a:lstStyle/>
          <a:p>
            <a:fld id="{F9D4FDDC-3D90-4518-9107-28E45764E8BF}"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61</a:t>
            </a:fld>
            <a:endParaRPr lang="id-ID"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93668"/>
            <a:ext cx="2947906" cy="2189873"/>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0135" y="3293668"/>
            <a:ext cx="2815492" cy="2458504"/>
          </a:xfrm>
          <a:prstGeom prst="rect">
            <a:avLst/>
          </a:prstGeom>
        </p:spPr>
      </p:pic>
      <p:pic>
        <p:nvPicPr>
          <p:cNvPr id="10" name="Picture 9"/>
          <p:cNvPicPr>
            <a:picLocks noChangeAspect="1"/>
          </p:cNvPicPr>
          <p:nvPr/>
        </p:nvPicPr>
        <p:blipFill>
          <a:blip r:embed="rId5"/>
          <a:stretch>
            <a:fillRect/>
          </a:stretch>
        </p:blipFill>
        <p:spPr>
          <a:xfrm>
            <a:off x="5669539" y="3381482"/>
            <a:ext cx="3396169" cy="2282876"/>
          </a:xfrm>
          <a:prstGeom prst="rect">
            <a:avLst/>
          </a:prstGeom>
        </p:spPr>
      </p:pic>
    </p:spTree>
    <p:extLst>
      <p:ext uri="{BB962C8B-B14F-4D97-AF65-F5344CB8AC3E}">
        <p14:creationId xmlns:p14="http://schemas.microsoft.com/office/powerpoint/2010/main" val="264022393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smtClean="0"/>
              <a:t>		Shadow </a:t>
            </a:r>
            <a:r>
              <a:rPr lang="id-ID"/>
              <a:t>Page Tables </a:t>
            </a:r>
          </a:p>
        </p:txBody>
      </p:sp>
      <p:sp>
        <p:nvSpPr>
          <p:cNvPr id="3" name="Content Placeholder 2"/>
          <p:cNvSpPr>
            <a:spLocks noGrp="1"/>
          </p:cNvSpPr>
          <p:nvPr>
            <p:ph idx="1"/>
          </p:nvPr>
        </p:nvSpPr>
        <p:spPr>
          <a:xfrm>
            <a:off x="184897" y="1678897"/>
            <a:ext cx="8814723" cy="4497313"/>
          </a:xfrm>
        </p:spPr>
        <p:txBody>
          <a:bodyPr anchor="ctr">
            <a:normAutofit fontScale="92500" lnSpcReduction="10000"/>
          </a:bodyPr>
          <a:lstStyle/>
          <a:p>
            <a:pPr>
              <a:lnSpc>
                <a:spcPct val="150000"/>
              </a:lnSpc>
            </a:pPr>
            <a:r>
              <a:rPr lang="id-ID" sz="2400" b="1" dirty="0"/>
              <a:t>Three abstractions of memory </a:t>
            </a:r>
            <a:endParaRPr lang="id-ID" sz="2400" dirty="0"/>
          </a:p>
          <a:p>
            <a:pPr marL="536575" indent="-268288">
              <a:lnSpc>
                <a:spcPct val="150000"/>
              </a:lnSpc>
              <a:buFontTx/>
              <a:buChar char="-"/>
            </a:pPr>
            <a:r>
              <a:rPr lang="en-US" sz="2400" dirty="0" smtClean="0"/>
              <a:t>Machine</a:t>
            </a:r>
            <a:endParaRPr lang="id-ID" sz="2400" dirty="0" smtClean="0"/>
          </a:p>
          <a:p>
            <a:pPr marL="536575" indent="-268288">
              <a:lnSpc>
                <a:spcPct val="150000"/>
              </a:lnSpc>
              <a:buFontTx/>
              <a:buChar char="-"/>
            </a:pPr>
            <a:r>
              <a:rPr lang="en-US" sz="2400" dirty="0" smtClean="0"/>
              <a:t>Physical</a:t>
            </a:r>
            <a:r>
              <a:rPr lang="id-ID" sz="2400" dirty="0" smtClean="0"/>
              <a:t> </a:t>
            </a:r>
          </a:p>
          <a:p>
            <a:pPr marL="536575" indent="-268288">
              <a:lnSpc>
                <a:spcPct val="150000"/>
              </a:lnSpc>
              <a:buFontTx/>
              <a:buChar char="-"/>
            </a:pPr>
            <a:r>
              <a:rPr lang="en-US" sz="2400" dirty="0" smtClean="0"/>
              <a:t>Virtual</a:t>
            </a:r>
            <a:endParaRPr lang="id-ID" sz="2400" dirty="0" smtClean="0"/>
          </a:p>
          <a:p>
            <a:pPr marL="0" indent="0">
              <a:lnSpc>
                <a:spcPct val="150000"/>
              </a:lnSpc>
              <a:buNone/>
            </a:pPr>
            <a:endParaRPr lang="id-ID" sz="2400" dirty="0" smtClean="0"/>
          </a:p>
          <a:p>
            <a:pPr>
              <a:lnSpc>
                <a:spcPct val="150000"/>
              </a:lnSpc>
            </a:pPr>
            <a:r>
              <a:rPr lang="en-US" sz="2400" dirty="0"/>
              <a:t>In each VM, OS creates and manages page tables for its</a:t>
            </a:r>
            <a:br>
              <a:rPr lang="en-US" sz="2400" dirty="0"/>
            </a:br>
            <a:r>
              <a:rPr lang="en-US" sz="2400" dirty="0"/>
              <a:t>virtual address spaces without modification</a:t>
            </a:r>
            <a:br>
              <a:rPr lang="en-US" sz="2400" dirty="0"/>
            </a:br>
            <a:r>
              <a:rPr lang="id-ID" sz="2400" dirty="0" smtClean="0"/>
              <a:t>- </a:t>
            </a:r>
            <a:r>
              <a:rPr lang="en-US" sz="2400" dirty="0" smtClean="0"/>
              <a:t>But </a:t>
            </a:r>
            <a:r>
              <a:rPr lang="en-US" sz="2400" dirty="0"/>
              <a:t>these page tables are not used by the MMU </a:t>
            </a:r>
            <a:endParaRPr lang="id-ID" sz="2400" dirty="0"/>
          </a:p>
        </p:txBody>
      </p:sp>
      <p:sp>
        <p:nvSpPr>
          <p:cNvPr id="4" name="Date Placeholder 3"/>
          <p:cNvSpPr>
            <a:spLocks noGrp="1"/>
          </p:cNvSpPr>
          <p:nvPr>
            <p:ph type="dt" sz="half" idx="10"/>
          </p:nvPr>
        </p:nvSpPr>
        <p:spPr/>
        <p:txBody>
          <a:bodyPr/>
          <a:lstStyle/>
          <a:p>
            <a:fld id="{8004F9A6-E5AB-4636-A266-CD8C4FB2F2C3}"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62</a:t>
            </a:fld>
            <a:endParaRPr lang="id-ID" dirty="0"/>
          </a:p>
        </p:txBody>
      </p:sp>
    </p:spTree>
    <p:extLst>
      <p:ext uri="{BB962C8B-B14F-4D97-AF65-F5344CB8AC3E}">
        <p14:creationId xmlns:p14="http://schemas.microsoft.com/office/powerpoint/2010/main" val="355821679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a:t>I/O Virtualization </a:t>
            </a:r>
          </a:p>
        </p:txBody>
      </p:sp>
      <p:sp>
        <p:nvSpPr>
          <p:cNvPr id="3" name="Content Placeholder 2"/>
          <p:cNvSpPr>
            <a:spLocks noGrp="1"/>
          </p:cNvSpPr>
          <p:nvPr>
            <p:ph idx="1"/>
          </p:nvPr>
        </p:nvSpPr>
        <p:spPr>
          <a:xfrm>
            <a:off x="184897" y="1693889"/>
            <a:ext cx="8814723" cy="1632635"/>
          </a:xfrm>
        </p:spPr>
        <p:txBody>
          <a:bodyPr numCol="2">
            <a:normAutofit/>
          </a:bodyPr>
          <a:lstStyle/>
          <a:p>
            <a:pPr>
              <a:lnSpc>
                <a:spcPct val="150000"/>
              </a:lnSpc>
            </a:pPr>
            <a:r>
              <a:rPr lang="id-ID" sz="2400" dirty="0"/>
              <a:t>Challenge </a:t>
            </a:r>
            <a:endParaRPr lang="id-ID" sz="2400" dirty="0" smtClean="0"/>
          </a:p>
          <a:p>
            <a:pPr>
              <a:lnSpc>
                <a:spcPct val="150000"/>
              </a:lnSpc>
            </a:pPr>
            <a:r>
              <a:rPr lang="id-ID" sz="2400" dirty="0"/>
              <a:t>Insight </a:t>
            </a:r>
            <a:endParaRPr lang="id-ID" sz="2400" dirty="0" smtClean="0"/>
          </a:p>
          <a:p>
            <a:pPr>
              <a:lnSpc>
                <a:spcPct val="150000"/>
              </a:lnSpc>
            </a:pPr>
            <a:r>
              <a:rPr lang="id-ID" sz="2400" dirty="0" smtClean="0"/>
              <a:t>Solution </a:t>
            </a:r>
            <a:r>
              <a:rPr lang="id-ID" sz="2400" dirty="0"/>
              <a:t/>
            </a:r>
            <a:br>
              <a:rPr lang="id-ID" sz="2400" dirty="0"/>
            </a:br>
            <a:endParaRPr lang="id-ID" sz="2400" dirty="0"/>
          </a:p>
        </p:txBody>
      </p:sp>
      <p:sp>
        <p:nvSpPr>
          <p:cNvPr id="4" name="Date Placeholder 3"/>
          <p:cNvSpPr>
            <a:spLocks noGrp="1"/>
          </p:cNvSpPr>
          <p:nvPr>
            <p:ph type="dt" sz="half" idx="10"/>
          </p:nvPr>
        </p:nvSpPr>
        <p:spPr/>
        <p:txBody>
          <a:bodyPr/>
          <a:lstStyle/>
          <a:p>
            <a:fld id="{64E60587-DB38-4BD7-80FD-85A29BCC8A5E}"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63</a:t>
            </a:fld>
            <a:endParaRPr lang="id-ID"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133" y="3328969"/>
            <a:ext cx="3515216" cy="284724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7108" y="3326524"/>
            <a:ext cx="3519365" cy="2886158"/>
          </a:xfrm>
          <a:prstGeom prst="rect">
            <a:avLst/>
          </a:prstGeom>
        </p:spPr>
      </p:pic>
    </p:spTree>
    <p:extLst>
      <p:ext uri="{BB962C8B-B14F-4D97-AF65-F5344CB8AC3E}">
        <p14:creationId xmlns:p14="http://schemas.microsoft.com/office/powerpoint/2010/main" val="146098392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smtClean="0"/>
              <a:t>		Virtualizing </a:t>
            </a:r>
            <a:r>
              <a:rPr lang="id-ID"/>
              <a:t>I/O Devices </a:t>
            </a:r>
          </a:p>
        </p:txBody>
      </p:sp>
      <p:sp>
        <p:nvSpPr>
          <p:cNvPr id="3" name="Content Placeholder 2"/>
          <p:cNvSpPr>
            <a:spLocks noGrp="1"/>
          </p:cNvSpPr>
          <p:nvPr>
            <p:ph idx="1"/>
          </p:nvPr>
        </p:nvSpPr>
        <p:spPr>
          <a:xfrm>
            <a:off x="184897" y="1783829"/>
            <a:ext cx="8814723" cy="4392381"/>
          </a:xfrm>
        </p:spPr>
        <p:txBody>
          <a:bodyPr anchor="ctr">
            <a:normAutofit/>
          </a:bodyPr>
          <a:lstStyle/>
          <a:p>
            <a:pPr>
              <a:lnSpc>
                <a:spcPct val="150000"/>
              </a:lnSpc>
            </a:pPr>
            <a:r>
              <a:rPr lang="en-US" sz="2400" dirty="0" smtClean="0"/>
              <a:t>However</a:t>
            </a:r>
            <a:r>
              <a:rPr lang="en-US" sz="2400" dirty="0"/>
              <a:t>, overall I/O is complicated for VMMs</a:t>
            </a:r>
            <a:br>
              <a:rPr lang="en-US" sz="2400" dirty="0"/>
            </a:br>
            <a:r>
              <a:rPr lang="en-US" sz="2400" dirty="0"/>
              <a:t>– Many short paths for I/O in </a:t>
            </a:r>
            <a:r>
              <a:rPr lang="en-US" sz="2400" dirty="0" err="1"/>
              <a:t>OSes</a:t>
            </a:r>
            <a:r>
              <a:rPr lang="en-US" sz="2400" dirty="0"/>
              <a:t> for performance</a:t>
            </a:r>
            <a:br>
              <a:rPr lang="en-US" sz="2400" dirty="0"/>
            </a:br>
            <a:r>
              <a:rPr lang="en-US" sz="2400" dirty="0"/>
              <a:t>– Better if hypervisor needs to do less for I/O for guests,</a:t>
            </a:r>
            <a:br>
              <a:rPr lang="en-US" sz="2400" dirty="0"/>
            </a:br>
            <a:r>
              <a:rPr lang="en-US" sz="2400" dirty="0"/>
              <a:t>– Possibilities include direct device access, DMA </a:t>
            </a:r>
            <a:r>
              <a:rPr lang="en-US" sz="2400" dirty="0" err="1"/>
              <a:t>passthrough</a:t>
            </a:r>
            <a:r>
              <a:rPr lang="en-US" sz="2400" dirty="0"/>
              <a:t>, direct interrupt delivery (need H/W support</a:t>
            </a:r>
            <a:r>
              <a:rPr lang="en-US" sz="2400" dirty="0" smtClean="0"/>
              <a:t>!)</a:t>
            </a:r>
            <a:endParaRPr lang="id-ID" sz="2400" dirty="0"/>
          </a:p>
        </p:txBody>
      </p:sp>
      <p:sp>
        <p:nvSpPr>
          <p:cNvPr id="4" name="Date Placeholder 3"/>
          <p:cNvSpPr>
            <a:spLocks noGrp="1"/>
          </p:cNvSpPr>
          <p:nvPr>
            <p:ph type="dt" sz="half" idx="10"/>
          </p:nvPr>
        </p:nvSpPr>
        <p:spPr/>
        <p:txBody>
          <a:bodyPr/>
          <a:lstStyle/>
          <a:p>
            <a:fld id="{0F5647CB-24D5-4A93-9CC0-BC617511479A}"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64</a:t>
            </a:fld>
            <a:endParaRPr lang="id-ID" dirty="0"/>
          </a:p>
        </p:txBody>
      </p:sp>
    </p:spTree>
    <p:extLst>
      <p:ext uri="{BB962C8B-B14F-4D97-AF65-F5344CB8AC3E}">
        <p14:creationId xmlns:p14="http://schemas.microsoft.com/office/powerpoint/2010/main" val="161789410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a:t>		Virtualizing I/O Devices </a:t>
            </a:r>
          </a:p>
        </p:txBody>
      </p:sp>
      <p:sp>
        <p:nvSpPr>
          <p:cNvPr id="3" name="Content Placeholder 2"/>
          <p:cNvSpPr>
            <a:spLocks noGrp="1"/>
          </p:cNvSpPr>
          <p:nvPr>
            <p:ph idx="1"/>
          </p:nvPr>
        </p:nvSpPr>
        <p:spPr>
          <a:xfrm>
            <a:off x="184897" y="1753849"/>
            <a:ext cx="8814723" cy="4422362"/>
          </a:xfrm>
        </p:spPr>
        <p:txBody>
          <a:bodyPr anchor="ctr">
            <a:normAutofit/>
          </a:bodyPr>
          <a:lstStyle/>
          <a:p>
            <a:pPr>
              <a:lnSpc>
                <a:spcPct val="150000"/>
              </a:lnSpc>
            </a:pPr>
            <a:r>
              <a:rPr lang="en-US" sz="2400" dirty="0" smtClean="0"/>
              <a:t>Networking </a:t>
            </a:r>
            <a:r>
              <a:rPr lang="en-US" sz="2400" dirty="0"/>
              <a:t>also complex as VMM and guests all need</a:t>
            </a:r>
            <a:br>
              <a:rPr lang="en-US" sz="2400" dirty="0"/>
            </a:br>
            <a:r>
              <a:rPr lang="en-US" sz="2400" dirty="0"/>
              <a:t>network access</a:t>
            </a:r>
            <a:br>
              <a:rPr lang="en-US" sz="2400" dirty="0"/>
            </a:br>
            <a:r>
              <a:rPr lang="id-ID" sz="2400" dirty="0" smtClean="0"/>
              <a:t>-</a:t>
            </a:r>
            <a:r>
              <a:rPr lang="en-US" sz="2400" dirty="0" smtClean="0"/>
              <a:t> </a:t>
            </a:r>
            <a:r>
              <a:rPr lang="en-US" sz="2400" dirty="0"/>
              <a:t>VMM can </a:t>
            </a:r>
            <a:r>
              <a:rPr lang="en-US" sz="2400" b="1" dirty="0"/>
              <a:t>bridge </a:t>
            </a:r>
            <a:r>
              <a:rPr lang="en-US" sz="2400" dirty="0"/>
              <a:t>guest to network (direct access)</a:t>
            </a:r>
            <a:br>
              <a:rPr lang="en-US" sz="2400" dirty="0"/>
            </a:br>
            <a:r>
              <a:rPr lang="id-ID" sz="2400" dirty="0" smtClean="0"/>
              <a:t>-</a:t>
            </a:r>
            <a:r>
              <a:rPr lang="en-US" sz="2400" dirty="0" smtClean="0"/>
              <a:t> </a:t>
            </a:r>
            <a:r>
              <a:rPr lang="en-US" sz="2400" dirty="0"/>
              <a:t>VMM can provide </a:t>
            </a:r>
            <a:r>
              <a:rPr lang="en-US" sz="2400" b="1" dirty="0"/>
              <a:t>network address translation (</a:t>
            </a:r>
            <a:r>
              <a:rPr lang="en-US" sz="2400" b="1" dirty="0" smtClean="0"/>
              <a:t>NAT)</a:t>
            </a:r>
            <a:endParaRPr lang="id-ID" sz="2400" b="1" dirty="0"/>
          </a:p>
          <a:p>
            <a:pPr>
              <a:lnSpc>
                <a:spcPct val="150000"/>
              </a:lnSpc>
            </a:pPr>
            <a:r>
              <a:rPr lang="en-US" sz="2400" dirty="0" smtClean="0"/>
              <a:t>NAT </a:t>
            </a:r>
            <a:r>
              <a:rPr lang="en-US" sz="2400" dirty="0"/>
              <a:t>address local to machine on which guest is </a:t>
            </a:r>
            <a:r>
              <a:rPr lang="en-US" sz="2400" dirty="0" smtClean="0"/>
              <a:t>running</a:t>
            </a:r>
            <a:endParaRPr lang="id-ID" sz="2400" dirty="0"/>
          </a:p>
          <a:p>
            <a:pPr>
              <a:lnSpc>
                <a:spcPct val="150000"/>
              </a:lnSpc>
            </a:pPr>
            <a:r>
              <a:rPr lang="en-US" sz="2400" dirty="0" smtClean="0"/>
              <a:t>VMM </a:t>
            </a:r>
            <a:r>
              <a:rPr lang="en-US" sz="2400" dirty="0"/>
              <a:t>provides address translation to guest to hide its address </a:t>
            </a:r>
            <a:endParaRPr lang="id-ID" sz="2400" dirty="0"/>
          </a:p>
        </p:txBody>
      </p:sp>
      <p:sp>
        <p:nvSpPr>
          <p:cNvPr id="4" name="Date Placeholder 3"/>
          <p:cNvSpPr>
            <a:spLocks noGrp="1"/>
          </p:cNvSpPr>
          <p:nvPr>
            <p:ph type="dt" sz="half" idx="10"/>
          </p:nvPr>
        </p:nvSpPr>
        <p:spPr/>
        <p:txBody>
          <a:bodyPr/>
          <a:lstStyle/>
          <a:p>
            <a:fld id="{1839CA5F-0375-4876-9A62-85439D8EE994}"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65</a:t>
            </a:fld>
            <a:endParaRPr lang="id-ID" dirty="0"/>
          </a:p>
        </p:txBody>
      </p:sp>
    </p:spTree>
    <p:extLst>
      <p:ext uri="{BB962C8B-B14F-4D97-AF65-F5344CB8AC3E}">
        <p14:creationId xmlns:p14="http://schemas.microsoft.com/office/powerpoint/2010/main" val="120029097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id-ID" smtClean="0"/>
              <a:t>Karakteristik Cloud Computing</a:t>
            </a:r>
            <a:endParaRPr lang="id-ID" dirty="0"/>
          </a:p>
        </p:txBody>
      </p:sp>
      <p:sp>
        <p:nvSpPr>
          <p:cNvPr id="3" name="Text Placeholder 2"/>
          <p:cNvSpPr>
            <a:spLocks noGrp="1"/>
          </p:cNvSpPr>
          <p:nvPr>
            <p:ph type="body" idx="1"/>
          </p:nvPr>
        </p:nvSpPr>
        <p:spPr/>
        <p:txBody>
          <a:bodyPr>
            <a:normAutofit fontScale="92500" lnSpcReduction="20000"/>
          </a:bodyPr>
          <a:lstStyle/>
          <a:p>
            <a:r>
              <a:rPr lang="id-ID" smtClean="0"/>
              <a:t>Bagian 3</a:t>
            </a:r>
            <a:endParaRPr lang="id-ID" dirty="0"/>
          </a:p>
        </p:txBody>
      </p:sp>
      <p:sp>
        <p:nvSpPr>
          <p:cNvPr id="4" name="Date Placeholder 3"/>
          <p:cNvSpPr>
            <a:spLocks noGrp="1"/>
          </p:cNvSpPr>
          <p:nvPr>
            <p:ph type="dt" sz="half" idx="10"/>
          </p:nvPr>
        </p:nvSpPr>
        <p:spPr/>
        <p:txBody>
          <a:bodyPr/>
          <a:lstStyle/>
          <a:p>
            <a:fld id="{558EA7D5-F344-4659-9D9F-261A7F1C9A4D}" type="datetime1">
              <a:rPr lang="id-ID" smtClean="0"/>
              <a:t>03/07/2019</a:t>
            </a:fld>
            <a:endParaRPr lang="id-ID"/>
          </a:p>
        </p:txBody>
      </p:sp>
      <p:sp>
        <p:nvSpPr>
          <p:cNvPr id="5" name="Footer Placeholder 4"/>
          <p:cNvSpPr>
            <a:spLocks noGrp="1"/>
          </p:cNvSpPr>
          <p:nvPr>
            <p:ph type="ftr" sz="quarter" idx="11"/>
          </p:nvPr>
        </p:nvSpPr>
        <p:spPr/>
        <p:txBody>
          <a:bodyPr/>
          <a:lstStyle/>
          <a:p>
            <a:r>
              <a:rPr lang="id-ID" smtClean="0"/>
              <a:t>Konsep Teknologi Cloud &amp; Virtualisasi</a:t>
            </a:r>
            <a:endParaRPr lang="id-ID"/>
          </a:p>
        </p:txBody>
      </p:sp>
      <p:sp>
        <p:nvSpPr>
          <p:cNvPr id="6" name="Slide Number Placeholder 5"/>
          <p:cNvSpPr>
            <a:spLocks noGrp="1"/>
          </p:cNvSpPr>
          <p:nvPr>
            <p:ph type="sldNum" sz="quarter" idx="12"/>
          </p:nvPr>
        </p:nvSpPr>
        <p:spPr/>
        <p:txBody>
          <a:bodyPr/>
          <a:lstStyle/>
          <a:p>
            <a:fld id="{DF0E258F-04D6-46E9-8B77-0866F5CD991D}" type="slidenum">
              <a:rPr lang="id-ID" smtClean="0"/>
              <a:t>66</a:t>
            </a:fld>
            <a:endParaRPr lang="id-ID" dirty="0"/>
          </a:p>
        </p:txBody>
      </p:sp>
    </p:spTree>
    <p:extLst>
      <p:ext uri="{BB962C8B-B14F-4D97-AF65-F5344CB8AC3E}">
        <p14:creationId xmlns:p14="http://schemas.microsoft.com/office/powerpoint/2010/main" val="93575213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smtClean="0"/>
              <a:t>	NIST </a:t>
            </a:r>
            <a:r>
              <a:rPr lang="id-ID"/>
              <a:t>Essential Characteristics </a:t>
            </a:r>
          </a:p>
        </p:txBody>
      </p:sp>
      <p:sp>
        <p:nvSpPr>
          <p:cNvPr id="3" name="Content Placeholder 2"/>
          <p:cNvSpPr>
            <a:spLocks noGrp="1"/>
          </p:cNvSpPr>
          <p:nvPr>
            <p:ph idx="1"/>
          </p:nvPr>
        </p:nvSpPr>
        <p:spPr>
          <a:xfrm>
            <a:off x="184897" y="1678897"/>
            <a:ext cx="8814723" cy="4497313"/>
          </a:xfrm>
        </p:spPr>
        <p:txBody>
          <a:bodyPr anchor="ctr">
            <a:normAutofit/>
          </a:bodyPr>
          <a:lstStyle/>
          <a:p>
            <a:pPr algn="just">
              <a:lnSpc>
                <a:spcPct val="150000"/>
              </a:lnSpc>
            </a:pPr>
            <a:r>
              <a:rPr lang="en-US" sz="2400" b="1" dirty="0"/>
              <a:t>On-demand </a:t>
            </a:r>
            <a:r>
              <a:rPr lang="en-US" sz="2400" b="1" dirty="0" smtClean="0"/>
              <a:t>self-service</a:t>
            </a:r>
            <a:endParaRPr lang="id-ID" sz="2400" dirty="0"/>
          </a:p>
          <a:p>
            <a:pPr marL="0" indent="0" algn="just">
              <a:lnSpc>
                <a:spcPct val="150000"/>
              </a:lnSpc>
              <a:buNone/>
            </a:pPr>
            <a:r>
              <a:rPr lang="en-US" sz="2400" dirty="0" smtClean="0"/>
              <a:t>a </a:t>
            </a:r>
            <a:r>
              <a:rPr lang="en-US" sz="2400" dirty="0"/>
              <a:t>consumer can </a:t>
            </a:r>
            <a:r>
              <a:rPr lang="en-US" sz="2400" i="1" dirty="0"/>
              <a:t>unilaterally </a:t>
            </a:r>
            <a:r>
              <a:rPr lang="en-US" sz="2400" dirty="0"/>
              <a:t>provision </a:t>
            </a:r>
            <a:r>
              <a:rPr lang="en-US" sz="2400" dirty="0" smtClean="0"/>
              <a:t>computing</a:t>
            </a:r>
            <a:r>
              <a:rPr lang="id-ID" sz="2400" dirty="0" smtClean="0"/>
              <a:t> </a:t>
            </a:r>
            <a:r>
              <a:rPr lang="en-US" sz="2400" dirty="0" smtClean="0"/>
              <a:t>capabilities </a:t>
            </a:r>
            <a:r>
              <a:rPr lang="en-US" sz="2400" i="1" dirty="0"/>
              <a:t>without human interaction </a:t>
            </a:r>
            <a:r>
              <a:rPr lang="en-US" sz="2400" dirty="0"/>
              <a:t>with the </a:t>
            </a:r>
            <a:r>
              <a:rPr lang="en-US" sz="2400" dirty="0" smtClean="0"/>
              <a:t>service</a:t>
            </a:r>
            <a:r>
              <a:rPr lang="id-ID" sz="2400" dirty="0" smtClean="0"/>
              <a:t> </a:t>
            </a:r>
            <a:r>
              <a:rPr lang="en-US" sz="2400" dirty="0" smtClean="0"/>
              <a:t>provider</a:t>
            </a:r>
            <a:r>
              <a:rPr lang="id-ID" sz="2400" dirty="0"/>
              <a:t> </a:t>
            </a:r>
            <a:r>
              <a:rPr lang="en-US" sz="2400" dirty="0" smtClean="0"/>
              <a:t>computing capabilities</a:t>
            </a:r>
            <a:r>
              <a:rPr lang="id-ID" sz="2400" dirty="0" smtClean="0"/>
              <a:t> </a:t>
            </a:r>
            <a:r>
              <a:rPr lang="en-US" sz="2400" dirty="0" smtClean="0"/>
              <a:t>server </a:t>
            </a:r>
            <a:r>
              <a:rPr lang="en-US" sz="2400" dirty="0"/>
              <a:t>time, network storage, number of servers etc. </a:t>
            </a:r>
            <a:endParaRPr lang="id-ID" sz="2400" dirty="0"/>
          </a:p>
        </p:txBody>
      </p:sp>
      <p:sp>
        <p:nvSpPr>
          <p:cNvPr id="4" name="Date Placeholder 3"/>
          <p:cNvSpPr>
            <a:spLocks noGrp="1"/>
          </p:cNvSpPr>
          <p:nvPr>
            <p:ph type="dt" sz="half" idx="10"/>
          </p:nvPr>
        </p:nvSpPr>
        <p:spPr/>
        <p:txBody>
          <a:bodyPr/>
          <a:lstStyle/>
          <a:p>
            <a:fld id="{39E6A5ED-3039-42EE-A6A7-44332D366442}"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67</a:t>
            </a:fld>
            <a:endParaRPr lang="id-ID" dirty="0"/>
          </a:p>
        </p:txBody>
      </p:sp>
    </p:spTree>
    <p:extLst>
      <p:ext uri="{BB962C8B-B14F-4D97-AF65-F5344CB8AC3E}">
        <p14:creationId xmlns:p14="http://schemas.microsoft.com/office/powerpoint/2010/main" val="367608295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smtClean="0"/>
              <a:t>	NIST </a:t>
            </a:r>
            <a:r>
              <a:rPr lang="id-ID"/>
              <a:t>Essential Characteristics</a:t>
            </a:r>
          </a:p>
        </p:txBody>
      </p:sp>
      <p:sp>
        <p:nvSpPr>
          <p:cNvPr id="3" name="Content Placeholder 2"/>
          <p:cNvSpPr>
            <a:spLocks noGrp="1"/>
          </p:cNvSpPr>
          <p:nvPr>
            <p:ph idx="1"/>
          </p:nvPr>
        </p:nvSpPr>
        <p:spPr/>
        <p:txBody>
          <a:bodyPr anchor="ctr">
            <a:normAutofit/>
          </a:bodyPr>
          <a:lstStyle/>
          <a:p>
            <a:pPr>
              <a:lnSpc>
                <a:spcPct val="150000"/>
              </a:lnSpc>
            </a:pPr>
            <a:r>
              <a:rPr lang="en-US" sz="2400" b="1" dirty="0"/>
              <a:t>Broad network </a:t>
            </a:r>
            <a:r>
              <a:rPr lang="en-US" sz="2400" b="1" dirty="0" smtClean="0"/>
              <a:t>access</a:t>
            </a:r>
            <a:endParaRPr lang="id-ID" sz="2400" dirty="0"/>
          </a:p>
          <a:p>
            <a:pPr lvl="1">
              <a:lnSpc>
                <a:spcPct val="150000"/>
              </a:lnSpc>
            </a:pPr>
            <a:r>
              <a:rPr lang="en-US" sz="2400" dirty="0" smtClean="0"/>
              <a:t>capabilities are</a:t>
            </a:r>
            <a:r>
              <a:rPr lang="id-ID" sz="2400" dirty="0" smtClean="0"/>
              <a:t> :</a:t>
            </a:r>
            <a:r>
              <a:rPr lang="en-US" sz="2400" dirty="0"/>
              <a:t/>
            </a:r>
            <a:br>
              <a:rPr lang="en-US" sz="2400" dirty="0"/>
            </a:br>
            <a:r>
              <a:rPr lang="id-ID" sz="2400" dirty="0" smtClean="0"/>
              <a:t>    -</a:t>
            </a:r>
            <a:r>
              <a:rPr lang="en-US" sz="2400" dirty="0" smtClean="0"/>
              <a:t> </a:t>
            </a:r>
            <a:r>
              <a:rPr lang="en-US" sz="2400" dirty="0"/>
              <a:t>available over the network</a:t>
            </a:r>
            <a:br>
              <a:rPr lang="en-US" sz="2400" dirty="0"/>
            </a:br>
            <a:r>
              <a:rPr lang="id-ID" sz="2400" dirty="0"/>
              <a:t> </a:t>
            </a:r>
            <a:r>
              <a:rPr lang="id-ID" sz="2400" dirty="0" smtClean="0"/>
              <a:t>   - </a:t>
            </a:r>
            <a:r>
              <a:rPr lang="en-US" sz="2400" dirty="0" smtClean="0"/>
              <a:t>accessed </a:t>
            </a:r>
            <a:r>
              <a:rPr lang="en-US" sz="2400" dirty="0"/>
              <a:t>through standard </a:t>
            </a:r>
            <a:r>
              <a:rPr lang="en-US" sz="2400" dirty="0" smtClean="0"/>
              <a:t>mechanisms</a:t>
            </a:r>
            <a:endParaRPr lang="id-ID" sz="2400" dirty="0"/>
          </a:p>
          <a:p>
            <a:pPr lvl="1">
              <a:lnSpc>
                <a:spcPct val="150000"/>
              </a:lnSpc>
            </a:pPr>
            <a:r>
              <a:rPr lang="en-US" sz="2400" dirty="0" smtClean="0"/>
              <a:t>promote </a:t>
            </a:r>
            <a:r>
              <a:rPr lang="en-US" sz="2400" dirty="0"/>
              <a:t>use </a:t>
            </a:r>
            <a:r>
              <a:rPr lang="en-US" sz="2400" dirty="0" smtClean="0"/>
              <a:t>by</a:t>
            </a:r>
            <a:r>
              <a:rPr lang="id-ID" sz="2400" dirty="0" smtClean="0"/>
              <a:t> :</a:t>
            </a:r>
            <a:r>
              <a:rPr lang="en-US" sz="2400" dirty="0"/>
              <a:t/>
            </a:r>
            <a:br>
              <a:rPr lang="en-US" sz="2400" dirty="0"/>
            </a:br>
            <a:r>
              <a:rPr lang="id-ID" sz="2400" dirty="0" smtClean="0"/>
              <a:t>    -</a:t>
            </a:r>
            <a:r>
              <a:rPr lang="en-US" sz="2400" dirty="0" smtClean="0"/>
              <a:t> </a:t>
            </a:r>
            <a:r>
              <a:rPr lang="en-US" sz="2400" dirty="0"/>
              <a:t>heterogeneous thin or thick client platforms </a:t>
            </a:r>
            <a:endParaRPr lang="id-ID" sz="2400" dirty="0"/>
          </a:p>
        </p:txBody>
      </p:sp>
      <p:sp>
        <p:nvSpPr>
          <p:cNvPr id="4" name="Date Placeholder 3"/>
          <p:cNvSpPr>
            <a:spLocks noGrp="1"/>
          </p:cNvSpPr>
          <p:nvPr>
            <p:ph type="dt" sz="half" idx="10"/>
          </p:nvPr>
        </p:nvSpPr>
        <p:spPr/>
        <p:txBody>
          <a:bodyPr/>
          <a:lstStyle/>
          <a:p>
            <a:fld id="{77454693-6C2D-4576-AFF1-9E984E13DE57}"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68</a:t>
            </a:fld>
            <a:endParaRPr lang="id-ID" dirty="0"/>
          </a:p>
        </p:txBody>
      </p:sp>
    </p:spTree>
    <p:extLst>
      <p:ext uri="{BB962C8B-B14F-4D97-AF65-F5344CB8AC3E}">
        <p14:creationId xmlns:p14="http://schemas.microsoft.com/office/powerpoint/2010/main" val="219958486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smtClean="0"/>
              <a:t>	NIST </a:t>
            </a:r>
            <a:r>
              <a:rPr lang="id-ID"/>
              <a:t>Essential Characteristics</a:t>
            </a:r>
          </a:p>
        </p:txBody>
      </p:sp>
      <p:sp>
        <p:nvSpPr>
          <p:cNvPr id="3" name="Content Placeholder 2"/>
          <p:cNvSpPr>
            <a:spLocks noGrp="1"/>
          </p:cNvSpPr>
          <p:nvPr>
            <p:ph idx="1"/>
          </p:nvPr>
        </p:nvSpPr>
        <p:spPr>
          <a:xfrm>
            <a:off x="184897" y="1454046"/>
            <a:ext cx="8814723" cy="4615678"/>
          </a:xfrm>
        </p:spPr>
        <p:txBody>
          <a:bodyPr anchor="ctr">
            <a:normAutofit/>
          </a:bodyPr>
          <a:lstStyle/>
          <a:p>
            <a:pPr>
              <a:lnSpc>
                <a:spcPct val="150000"/>
              </a:lnSpc>
            </a:pPr>
            <a:r>
              <a:rPr lang="en-US" sz="2400" b="1" dirty="0"/>
              <a:t>Multi-tenancy / Resource </a:t>
            </a:r>
            <a:r>
              <a:rPr lang="en-US" sz="2400" b="1" dirty="0" smtClean="0"/>
              <a:t>pooling</a:t>
            </a:r>
            <a:endParaRPr lang="id-ID" sz="2400" dirty="0"/>
          </a:p>
          <a:p>
            <a:pPr marL="536575" indent="-268288">
              <a:lnSpc>
                <a:spcPct val="150000"/>
              </a:lnSpc>
              <a:buFontTx/>
              <a:buChar char="-"/>
            </a:pPr>
            <a:r>
              <a:rPr lang="en-US" sz="2400" dirty="0" smtClean="0"/>
              <a:t>provider’s </a:t>
            </a:r>
            <a:r>
              <a:rPr lang="en-US" sz="2400" dirty="0"/>
              <a:t>computing resources are pooled to serve</a:t>
            </a:r>
            <a:br>
              <a:rPr lang="en-US" sz="2400" dirty="0"/>
            </a:br>
            <a:r>
              <a:rPr lang="en-US" sz="2400" dirty="0"/>
              <a:t>multiple </a:t>
            </a:r>
            <a:r>
              <a:rPr lang="en-US" sz="2400" dirty="0" smtClean="0"/>
              <a:t>consumers</a:t>
            </a:r>
            <a:endParaRPr lang="id-ID" sz="2400" dirty="0" smtClean="0"/>
          </a:p>
          <a:p>
            <a:pPr marL="536575" indent="-268288">
              <a:lnSpc>
                <a:spcPct val="150000"/>
              </a:lnSpc>
              <a:buFontTx/>
              <a:buChar char="-"/>
            </a:pPr>
            <a:r>
              <a:rPr lang="en-US" sz="2400" dirty="0" smtClean="0"/>
              <a:t>computing resources</a:t>
            </a:r>
            <a:endParaRPr lang="id-ID" sz="2400" dirty="0"/>
          </a:p>
          <a:p>
            <a:pPr marL="536575" indent="-268288">
              <a:lnSpc>
                <a:spcPct val="150000"/>
              </a:lnSpc>
              <a:buFontTx/>
              <a:buChar char="-"/>
            </a:pPr>
            <a:r>
              <a:rPr lang="en-US" sz="2400" dirty="0" smtClean="0"/>
              <a:t>storage</a:t>
            </a:r>
            <a:r>
              <a:rPr lang="en-US" sz="2400" dirty="0"/>
              <a:t>, processing, memory, network bandwidth and </a:t>
            </a:r>
            <a:r>
              <a:rPr lang="en-US" sz="2400" dirty="0" smtClean="0"/>
              <a:t>virtual</a:t>
            </a:r>
            <a:r>
              <a:rPr lang="id-ID" sz="2400" dirty="0" smtClean="0"/>
              <a:t> </a:t>
            </a:r>
            <a:r>
              <a:rPr lang="en-US" sz="2400" dirty="0" smtClean="0"/>
              <a:t>machines</a:t>
            </a:r>
            <a:endParaRPr lang="id-ID" sz="2400" dirty="0"/>
          </a:p>
        </p:txBody>
      </p:sp>
      <p:sp>
        <p:nvSpPr>
          <p:cNvPr id="4" name="Date Placeholder 3"/>
          <p:cNvSpPr>
            <a:spLocks noGrp="1"/>
          </p:cNvSpPr>
          <p:nvPr>
            <p:ph type="dt" sz="half" idx="10"/>
          </p:nvPr>
        </p:nvSpPr>
        <p:spPr/>
        <p:txBody>
          <a:bodyPr/>
          <a:lstStyle/>
          <a:p>
            <a:fld id="{5C00929D-12DF-4319-878E-B38DB64E1006}"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69</a:t>
            </a:fld>
            <a:endParaRPr lang="id-ID" dirty="0"/>
          </a:p>
        </p:txBody>
      </p:sp>
    </p:spTree>
    <p:extLst>
      <p:ext uri="{BB962C8B-B14F-4D97-AF65-F5344CB8AC3E}">
        <p14:creationId xmlns:p14="http://schemas.microsoft.com/office/powerpoint/2010/main" val="33867262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smtClean="0"/>
              <a:t>	Komponen </a:t>
            </a:r>
            <a:r>
              <a:rPr lang="id-ID"/>
              <a:t>Cloud Computing</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897" y="1799789"/>
            <a:ext cx="7688327" cy="4344432"/>
          </a:xfrm>
        </p:spPr>
      </p:pic>
      <p:sp>
        <p:nvSpPr>
          <p:cNvPr id="4" name="Date Placeholder 3"/>
          <p:cNvSpPr>
            <a:spLocks noGrp="1"/>
          </p:cNvSpPr>
          <p:nvPr>
            <p:ph type="dt" sz="half" idx="10"/>
          </p:nvPr>
        </p:nvSpPr>
        <p:spPr/>
        <p:txBody>
          <a:bodyPr/>
          <a:lstStyle/>
          <a:p>
            <a:fld id="{1A18BEC9-9CDA-4ECD-91F1-69BD92F7ECA7}"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7</a:t>
            </a:fld>
            <a:endParaRPr lang="id-ID" dirty="0"/>
          </a:p>
        </p:txBody>
      </p:sp>
    </p:spTree>
    <p:extLst>
      <p:ext uri="{BB962C8B-B14F-4D97-AF65-F5344CB8AC3E}">
        <p14:creationId xmlns:p14="http://schemas.microsoft.com/office/powerpoint/2010/main" val="83377028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smtClean="0"/>
              <a:t>	NIST </a:t>
            </a:r>
            <a:r>
              <a:rPr lang="id-ID"/>
              <a:t>Essential Characteristics</a:t>
            </a:r>
          </a:p>
        </p:txBody>
      </p:sp>
      <p:sp>
        <p:nvSpPr>
          <p:cNvPr id="3" name="Content Placeholder 2"/>
          <p:cNvSpPr>
            <a:spLocks noGrp="1"/>
          </p:cNvSpPr>
          <p:nvPr>
            <p:ph idx="1"/>
          </p:nvPr>
        </p:nvSpPr>
        <p:spPr>
          <a:xfrm>
            <a:off x="184897" y="1903751"/>
            <a:ext cx="8814723" cy="3992552"/>
          </a:xfrm>
        </p:spPr>
        <p:txBody>
          <a:bodyPr anchor="ctr">
            <a:normAutofit/>
          </a:bodyPr>
          <a:lstStyle/>
          <a:p>
            <a:pPr>
              <a:lnSpc>
                <a:spcPct val="150000"/>
              </a:lnSpc>
            </a:pPr>
            <a:r>
              <a:rPr lang="en-US" sz="2400" dirty="0" smtClean="0"/>
              <a:t>Location independence</a:t>
            </a:r>
            <a:br>
              <a:rPr lang="en-US" sz="2400" dirty="0" smtClean="0"/>
            </a:br>
            <a:r>
              <a:rPr lang="id-ID" sz="2400" dirty="0" smtClean="0"/>
              <a:t>     -</a:t>
            </a:r>
            <a:r>
              <a:rPr lang="en-US" sz="2400" dirty="0" smtClean="0"/>
              <a:t> no control over the exact location of the resources</a:t>
            </a:r>
            <a:endParaRPr lang="id-ID" sz="2400" dirty="0" smtClean="0"/>
          </a:p>
          <a:p>
            <a:pPr>
              <a:lnSpc>
                <a:spcPct val="150000"/>
              </a:lnSpc>
            </a:pPr>
            <a:r>
              <a:rPr lang="en-US" sz="2400" dirty="0" smtClean="0"/>
              <a:t>Has major implications</a:t>
            </a:r>
            <a:br>
              <a:rPr lang="en-US" sz="2400" dirty="0" smtClean="0"/>
            </a:br>
            <a:r>
              <a:rPr lang="id-ID" sz="2400" dirty="0" smtClean="0"/>
              <a:t>     -</a:t>
            </a:r>
            <a:r>
              <a:rPr lang="en-US" sz="2400" dirty="0" smtClean="0"/>
              <a:t> performance, scalability, security</a:t>
            </a:r>
            <a:endParaRPr lang="id-ID" sz="2400" dirty="0"/>
          </a:p>
        </p:txBody>
      </p:sp>
      <p:sp>
        <p:nvSpPr>
          <p:cNvPr id="4" name="Date Placeholder 3"/>
          <p:cNvSpPr>
            <a:spLocks noGrp="1"/>
          </p:cNvSpPr>
          <p:nvPr>
            <p:ph type="dt" sz="half" idx="10"/>
          </p:nvPr>
        </p:nvSpPr>
        <p:spPr/>
        <p:txBody>
          <a:bodyPr/>
          <a:lstStyle/>
          <a:p>
            <a:fld id="{C1A772F2-FB4B-4855-B64A-9F728535318D}"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70</a:t>
            </a:fld>
            <a:endParaRPr lang="id-ID" dirty="0"/>
          </a:p>
        </p:txBody>
      </p:sp>
    </p:spTree>
    <p:extLst>
      <p:ext uri="{BB962C8B-B14F-4D97-AF65-F5344CB8AC3E}">
        <p14:creationId xmlns:p14="http://schemas.microsoft.com/office/powerpoint/2010/main" val="294026415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smtClean="0"/>
              <a:t>	NIST </a:t>
            </a:r>
            <a:r>
              <a:rPr lang="id-ID"/>
              <a:t>Essential Characteristics</a:t>
            </a:r>
          </a:p>
        </p:txBody>
      </p:sp>
      <p:sp>
        <p:nvSpPr>
          <p:cNvPr id="3" name="Content Placeholder 2"/>
          <p:cNvSpPr>
            <a:spLocks noGrp="1"/>
          </p:cNvSpPr>
          <p:nvPr>
            <p:ph idx="1"/>
          </p:nvPr>
        </p:nvSpPr>
        <p:spPr>
          <a:xfrm>
            <a:off x="184897" y="1451810"/>
            <a:ext cx="8814723" cy="5336843"/>
          </a:xfrm>
        </p:spPr>
        <p:txBody>
          <a:bodyPr>
            <a:normAutofit fontScale="92500"/>
          </a:bodyPr>
          <a:lstStyle/>
          <a:p>
            <a:pPr marL="0" indent="0">
              <a:lnSpc>
                <a:spcPct val="150000"/>
              </a:lnSpc>
              <a:buNone/>
            </a:pPr>
            <a:endParaRPr lang="id-ID" sz="2400" b="1" dirty="0" smtClean="0"/>
          </a:p>
          <a:p>
            <a:pPr>
              <a:lnSpc>
                <a:spcPct val="120000"/>
              </a:lnSpc>
            </a:pPr>
            <a:r>
              <a:rPr lang="id-ID" sz="2400" b="1" dirty="0" smtClean="0"/>
              <a:t>Rapid </a:t>
            </a:r>
            <a:r>
              <a:rPr lang="id-ID" sz="2400" b="1" dirty="0"/>
              <a:t>elasticity </a:t>
            </a:r>
            <a:r>
              <a:rPr lang="id-ID" sz="2400" dirty="0"/>
              <a:t/>
            </a:r>
            <a:br>
              <a:rPr lang="id-ID" sz="2400" dirty="0"/>
            </a:br>
            <a:r>
              <a:rPr lang="id-ID" sz="2400" dirty="0"/>
              <a:t>-</a:t>
            </a:r>
            <a:r>
              <a:rPr lang="en-US" sz="2400" dirty="0"/>
              <a:t> capabilities can be rapidly and elastically provisioned</a:t>
            </a:r>
            <a:br>
              <a:rPr lang="en-US" sz="2400" dirty="0"/>
            </a:br>
            <a:r>
              <a:rPr lang="id-ID" sz="2400" dirty="0"/>
              <a:t>-</a:t>
            </a:r>
            <a:r>
              <a:rPr lang="en-US" sz="2400" dirty="0"/>
              <a:t> unlimited virtual resources</a:t>
            </a:r>
            <a:br>
              <a:rPr lang="en-US" sz="2400" dirty="0"/>
            </a:br>
            <a:endParaRPr lang="id-ID" sz="2800" dirty="0" smtClean="0"/>
          </a:p>
          <a:p>
            <a:pPr>
              <a:lnSpc>
                <a:spcPct val="120000"/>
              </a:lnSpc>
            </a:pPr>
            <a:r>
              <a:rPr lang="en-US" sz="2800" b="1" dirty="0"/>
              <a:t>Rapid elasticity</a:t>
            </a:r>
            <a:r>
              <a:rPr lang="en-US" sz="2800" dirty="0"/>
              <a:t/>
            </a:r>
            <a:br>
              <a:rPr lang="en-US" sz="2800" dirty="0"/>
            </a:br>
            <a:r>
              <a:rPr lang="id-ID" sz="2800" dirty="0" smtClean="0"/>
              <a:t>-</a:t>
            </a:r>
            <a:r>
              <a:rPr lang="en-US" sz="2800" dirty="0" smtClean="0"/>
              <a:t> </a:t>
            </a:r>
            <a:r>
              <a:rPr lang="en-US" sz="2800" dirty="0"/>
              <a:t>capabilities can be rapidly and elastically provisioned</a:t>
            </a:r>
            <a:br>
              <a:rPr lang="en-US" sz="2800" dirty="0"/>
            </a:br>
            <a:r>
              <a:rPr lang="id-ID" sz="2800" dirty="0" smtClean="0"/>
              <a:t>- </a:t>
            </a:r>
            <a:r>
              <a:rPr lang="en-US" sz="2800" dirty="0" smtClean="0"/>
              <a:t>unlimited </a:t>
            </a:r>
            <a:r>
              <a:rPr lang="en-US" sz="2800" dirty="0"/>
              <a:t>virtual resources</a:t>
            </a:r>
            <a:br>
              <a:rPr lang="en-US" sz="2800" dirty="0"/>
            </a:br>
            <a:r>
              <a:rPr lang="id-ID" sz="2800" dirty="0" smtClean="0"/>
              <a:t>-</a:t>
            </a:r>
            <a:r>
              <a:rPr lang="en-US" sz="2800" dirty="0" smtClean="0"/>
              <a:t> </a:t>
            </a:r>
            <a:r>
              <a:rPr lang="en-US" sz="2800" dirty="0"/>
              <a:t>predicting a ceiling is difficult </a:t>
            </a:r>
            <a:br>
              <a:rPr lang="en-US" sz="2800" dirty="0"/>
            </a:br>
            <a:r>
              <a:rPr lang="en-US" sz="2400" dirty="0"/>
              <a:t/>
            </a:r>
            <a:br>
              <a:rPr lang="en-US" sz="2400" dirty="0"/>
            </a:br>
            <a:endParaRPr lang="id-ID" sz="2400" dirty="0"/>
          </a:p>
          <a:p>
            <a:pPr>
              <a:lnSpc>
                <a:spcPct val="150000"/>
              </a:lnSpc>
            </a:pPr>
            <a:endParaRPr lang="id-ID" sz="2400" dirty="0"/>
          </a:p>
        </p:txBody>
      </p:sp>
      <p:sp>
        <p:nvSpPr>
          <p:cNvPr id="4" name="Date Placeholder 3"/>
          <p:cNvSpPr>
            <a:spLocks noGrp="1"/>
          </p:cNvSpPr>
          <p:nvPr>
            <p:ph type="dt" sz="half" idx="10"/>
          </p:nvPr>
        </p:nvSpPr>
        <p:spPr/>
        <p:txBody>
          <a:bodyPr/>
          <a:lstStyle/>
          <a:p>
            <a:fld id="{EF2D16FE-C549-462F-A49C-7B02FAF8EA6F}"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71</a:t>
            </a:fld>
            <a:endParaRPr lang="id-ID"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46798"/>
            <a:ext cx="9144000" cy="2518573"/>
          </a:xfrm>
          <a:prstGeom prst="rect">
            <a:avLst/>
          </a:prstGeom>
        </p:spPr>
      </p:pic>
    </p:spTree>
    <p:extLst>
      <p:ext uri="{BB962C8B-B14F-4D97-AF65-F5344CB8AC3E}">
        <p14:creationId xmlns:p14="http://schemas.microsoft.com/office/powerpoint/2010/main" val="79174773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smtClean="0"/>
              <a:t>	NIST </a:t>
            </a:r>
            <a:r>
              <a:rPr lang="id-ID"/>
              <a:t>Essential Characteristics</a:t>
            </a:r>
          </a:p>
        </p:txBody>
      </p:sp>
      <p:sp>
        <p:nvSpPr>
          <p:cNvPr id="3" name="Content Placeholder 2"/>
          <p:cNvSpPr>
            <a:spLocks noGrp="1"/>
          </p:cNvSpPr>
          <p:nvPr>
            <p:ph idx="1"/>
          </p:nvPr>
        </p:nvSpPr>
        <p:spPr>
          <a:xfrm>
            <a:off x="184897" y="1603947"/>
            <a:ext cx="8814723" cy="4819581"/>
          </a:xfrm>
        </p:spPr>
        <p:txBody>
          <a:bodyPr>
            <a:normAutofit fontScale="92500"/>
          </a:bodyPr>
          <a:lstStyle/>
          <a:p>
            <a:pPr>
              <a:lnSpc>
                <a:spcPct val="150000"/>
              </a:lnSpc>
            </a:pPr>
            <a:r>
              <a:rPr lang="en-US" sz="2400" b="1" dirty="0"/>
              <a:t>Measured service</a:t>
            </a:r>
            <a:r>
              <a:rPr lang="en-US" sz="2400" dirty="0"/>
              <a:t/>
            </a:r>
            <a:br>
              <a:rPr lang="en-US" sz="2400" dirty="0"/>
            </a:br>
            <a:r>
              <a:rPr lang="id-ID" sz="2400" dirty="0" smtClean="0"/>
              <a:t>-</a:t>
            </a:r>
            <a:r>
              <a:rPr lang="en-US" sz="2400" dirty="0" smtClean="0"/>
              <a:t> </a:t>
            </a:r>
            <a:r>
              <a:rPr lang="en-US" sz="2400" dirty="0"/>
              <a:t>metering capability of service/resource abstractions</a:t>
            </a:r>
            <a:br>
              <a:rPr lang="en-US" sz="2400" dirty="0"/>
            </a:br>
            <a:r>
              <a:rPr lang="id-ID" sz="2400" dirty="0" smtClean="0"/>
              <a:t>-</a:t>
            </a:r>
            <a:r>
              <a:rPr lang="en-US" sz="2400" dirty="0" smtClean="0"/>
              <a:t> </a:t>
            </a:r>
            <a:r>
              <a:rPr lang="en-US" sz="2400" dirty="0"/>
              <a:t>storage</a:t>
            </a:r>
            <a:br>
              <a:rPr lang="en-US" sz="2400" dirty="0"/>
            </a:br>
            <a:r>
              <a:rPr lang="id-ID" sz="2400" dirty="0" smtClean="0"/>
              <a:t>-</a:t>
            </a:r>
            <a:r>
              <a:rPr lang="en-US" sz="2400" dirty="0" smtClean="0"/>
              <a:t> </a:t>
            </a:r>
            <a:r>
              <a:rPr lang="en-US" sz="2400" dirty="0"/>
              <a:t>processing</a:t>
            </a:r>
            <a:br>
              <a:rPr lang="en-US" sz="2400" dirty="0"/>
            </a:br>
            <a:r>
              <a:rPr lang="id-ID" sz="2400" dirty="0" smtClean="0"/>
              <a:t>-</a:t>
            </a:r>
            <a:r>
              <a:rPr lang="en-US" sz="2400" dirty="0" smtClean="0"/>
              <a:t> </a:t>
            </a:r>
            <a:r>
              <a:rPr lang="en-US" sz="2400" dirty="0"/>
              <a:t>bandwidth</a:t>
            </a:r>
            <a:br>
              <a:rPr lang="en-US" sz="2400" dirty="0"/>
            </a:br>
            <a:r>
              <a:rPr lang="id-ID" sz="2400" dirty="0" smtClean="0"/>
              <a:t>-</a:t>
            </a:r>
            <a:r>
              <a:rPr lang="en-US" sz="2400" dirty="0" smtClean="0"/>
              <a:t> </a:t>
            </a:r>
            <a:r>
              <a:rPr lang="en-US" sz="2400" dirty="0"/>
              <a:t>active user </a:t>
            </a:r>
            <a:r>
              <a:rPr lang="en-US" sz="2400" dirty="0" smtClean="0"/>
              <a:t>accounts</a:t>
            </a:r>
            <a:endParaRPr lang="id-ID" sz="2400" dirty="0"/>
          </a:p>
          <a:p>
            <a:pPr>
              <a:lnSpc>
                <a:spcPct val="150000"/>
              </a:lnSpc>
            </a:pPr>
            <a:r>
              <a:rPr lang="en-US" sz="2400" dirty="0" smtClean="0"/>
              <a:t> </a:t>
            </a:r>
            <a:r>
              <a:rPr lang="en-US" sz="2400" dirty="0"/>
              <a:t>OK so what happened to utility computing – pay as</a:t>
            </a:r>
            <a:br>
              <a:rPr lang="en-US" sz="2400" dirty="0"/>
            </a:br>
            <a:r>
              <a:rPr lang="en-US" sz="2400" dirty="0"/>
              <a:t>you go model??</a:t>
            </a:r>
            <a:r>
              <a:rPr lang="en-US" sz="2400" b="1" dirty="0"/>
              <a:t/>
            </a:r>
            <a:br>
              <a:rPr lang="en-US" sz="2400" b="1" dirty="0"/>
            </a:br>
            <a:r>
              <a:rPr lang="id-ID" sz="2400" dirty="0"/>
              <a:t> </a:t>
            </a:r>
            <a:r>
              <a:rPr lang="id-ID" sz="2400" dirty="0" smtClean="0"/>
              <a:t> - </a:t>
            </a:r>
            <a:r>
              <a:rPr lang="en-US" sz="2400" dirty="0" smtClean="0"/>
              <a:t> </a:t>
            </a:r>
            <a:r>
              <a:rPr lang="en-US" sz="2400" dirty="0"/>
              <a:t>more on this later when we discuss deployment models </a:t>
            </a:r>
            <a:endParaRPr lang="id-ID" sz="2400" dirty="0"/>
          </a:p>
        </p:txBody>
      </p:sp>
      <p:sp>
        <p:nvSpPr>
          <p:cNvPr id="4" name="Date Placeholder 3"/>
          <p:cNvSpPr>
            <a:spLocks noGrp="1"/>
          </p:cNvSpPr>
          <p:nvPr>
            <p:ph type="dt" sz="half" idx="10"/>
          </p:nvPr>
        </p:nvSpPr>
        <p:spPr/>
        <p:txBody>
          <a:bodyPr/>
          <a:lstStyle/>
          <a:p>
            <a:fld id="{B91303B8-3382-4B4A-93B6-354094831412}"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72</a:t>
            </a:fld>
            <a:endParaRPr lang="id-ID" dirty="0"/>
          </a:p>
        </p:txBody>
      </p:sp>
    </p:spTree>
    <p:extLst>
      <p:ext uri="{BB962C8B-B14F-4D97-AF65-F5344CB8AC3E}">
        <p14:creationId xmlns:p14="http://schemas.microsoft.com/office/powerpoint/2010/main" val="5115327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altLang="id-ID" smtClean="0">
                <a:latin typeface="Calibri" panose="020F0502020204030204" pitchFamily="34" charset="0"/>
                <a:ea typeface="ＭＳ Ｐゴシック" panose="020B0600070205080204" pitchFamily="34" charset="-128"/>
              </a:rPr>
              <a:t>		</a:t>
            </a:r>
            <a:r>
              <a:rPr lang="en-US" altLang="id-ID" smtClean="0">
                <a:ea typeface="ＭＳ Ｐゴシック" panose="020B0600070205080204" pitchFamily="34" charset="-128"/>
              </a:rPr>
              <a:t>Basic </a:t>
            </a:r>
            <a:r>
              <a:rPr lang="en-US" altLang="id-ID">
                <a:ea typeface="ＭＳ Ｐゴシック" panose="020B0600070205080204" pitchFamily="34" charset="-128"/>
              </a:rPr>
              <a:t>Cloud Characteristics</a:t>
            </a:r>
            <a:endParaRPr lang="id-ID"/>
          </a:p>
        </p:txBody>
      </p:sp>
      <p:sp>
        <p:nvSpPr>
          <p:cNvPr id="3" name="Content Placeholder 2"/>
          <p:cNvSpPr>
            <a:spLocks noGrp="1"/>
          </p:cNvSpPr>
          <p:nvPr>
            <p:ph idx="1"/>
          </p:nvPr>
        </p:nvSpPr>
        <p:spPr>
          <a:xfrm>
            <a:off x="184897" y="1593669"/>
            <a:ext cx="8814723" cy="4582542"/>
          </a:xfrm>
        </p:spPr>
        <p:txBody>
          <a:bodyPr anchor="ctr">
            <a:normAutofit fontScale="92500" lnSpcReduction="10000"/>
          </a:bodyPr>
          <a:lstStyle/>
          <a:p>
            <a:pPr>
              <a:lnSpc>
                <a:spcPct val="150000"/>
              </a:lnSpc>
            </a:pPr>
            <a:r>
              <a:rPr lang="en-US" altLang="id-ID" sz="2400" dirty="0">
                <a:latin typeface="+mj-lt"/>
                <a:ea typeface="ＭＳ Ｐゴシック" panose="020B0600070205080204" pitchFamily="34" charset="-128"/>
              </a:rPr>
              <a:t>The </a:t>
            </a:r>
            <a:r>
              <a:rPr lang="en-US" altLang="en-US" sz="2400" dirty="0">
                <a:latin typeface="+mj-lt"/>
                <a:ea typeface="ＭＳ Ｐゴシック" panose="020B0600070205080204" pitchFamily="34" charset="-128"/>
              </a:rPr>
              <a:t>“</a:t>
            </a:r>
            <a:r>
              <a:rPr lang="en-US" altLang="ja-JP" sz="2400" b="1" dirty="0">
                <a:latin typeface="+mj-lt"/>
                <a:ea typeface="ＭＳ Ｐゴシック" panose="020B0600070205080204" pitchFamily="34" charset="-128"/>
              </a:rPr>
              <a:t>no-need-to-know</a:t>
            </a:r>
            <a:r>
              <a:rPr lang="en-US" altLang="en-US" sz="2400" dirty="0">
                <a:latin typeface="+mj-lt"/>
                <a:ea typeface="ＭＳ Ｐゴシック" panose="020B0600070205080204" pitchFamily="34" charset="-128"/>
              </a:rPr>
              <a:t>”</a:t>
            </a:r>
            <a:r>
              <a:rPr lang="en-US" altLang="ja-JP" sz="2400" dirty="0">
                <a:latin typeface="+mj-lt"/>
                <a:ea typeface="ＭＳ Ｐゴシック" panose="020B0600070205080204" pitchFamily="34" charset="-128"/>
              </a:rPr>
              <a:t> in terms of the underlying details of infrastructure, applications interface with the infrastructure via the APIs</a:t>
            </a:r>
            <a:r>
              <a:rPr lang="en-US" altLang="ja-JP" sz="2400" dirty="0" smtClean="0">
                <a:latin typeface="+mj-lt"/>
                <a:ea typeface="ＭＳ Ｐゴシック" panose="020B0600070205080204" pitchFamily="34" charset="-128"/>
              </a:rPr>
              <a:t>.</a:t>
            </a:r>
            <a:endParaRPr lang="id-ID" altLang="ja-JP" sz="2400" dirty="0" smtClean="0">
              <a:latin typeface="+mj-lt"/>
              <a:ea typeface="ＭＳ Ｐゴシック" panose="020B0600070205080204" pitchFamily="34" charset="-128"/>
            </a:endParaRPr>
          </a:p>
          <a:p>
            <a:pPr marL="0" indent="0">
              <a:lnSpc>
                <a:spcPct val="150000"/>
              </a:lnSpc>
              <a:buNone/>
            </a:pPr>
            <a:endParaRPr lang="en-US" altLang="ja-JP" sz="2400" dirty="0">
              <a:latin typeface="+mj-lt"/>
              <a:ea typeface="ＭＳ Ｐゴシック" panose="020B0600070205080204" pitchFamily="34" charset="-128"/>
            </a:endParaRPr>
          </a:p>
          <a:p>
            <a:pPr>
              <a:lnSpc>
                <a:spcPct val="150000"/>
              </a:lnSpc>
            </a:pPr>
            <a:r>
              <a:rPr lang="en-US" altLang="id-ID" sz="2400" dirty="0">
                <a:latin typeface="+mj-lt"/>
                <a:ea typeface="ＭＳ Ｐゴシック" panose="020B0600070205080204" pitchFamily="34" charset="-128"/>
              </a:rPr>
              <a:t>The </a:t>
            </a:r>
            <a:r>
              <a:rPr lang="en-US" altLang="en-US" sz="2400" dirty="0">
                <a:latin typeface="+mj-lt"/>
                <a:ea typeface="ＭＳ Ｐゴシック" panose="020B0600070205080204" pitchFamily="34" charset="-128"/>
              </a:rPr>
              <a:t>“</a:t>
            </a:r>
            <a:r>
              <a:rPr lang="en-US" altLang="ja-JP" sz="2400" b="1" dirty="0">
                <a:latin typeface="+mj-lt"/>
                <a:ea typeface="ＭＳ Ｐゴシック" panose="020B0600070205080204" pitchFamily="34" charset="-128"/>
              </a:rPr>
              <a:t>flexibility and elasticity</a:t>
            </a:r>
            <a:r>
              <a:rPr lang="en-US" altLang="en-US" sz="2400" dirty="0">
                <a:latin typeface="+mj-lt"/>
                <a:ea typeface="ＭＳ Ｐゴシック" panose="020B0600070205080204" pitchFamily="34" charset="-128"/>
              </a:rPr>
              <a:t>”</a:t>
            </a:r>
            <a:r>
              <a:rPr lang="en-US" altLang="ja-JP" sz="2400" dirty="0">
                <a:latin typeface="+mj-lt"/>
                <a:ea typeface="ＭＳ Ｐゴシック" panose="020B0600070205080204" pitchFamily="34" charset="-128"/>
              </a:rPr>
              <a:t> allows these systems to scale up and down at </a:t>
            </a:r>
            <a:r>
              <a:rPr lang="en-US" altLang="ja-JP" sz="2400" dirty="0" smtClean="0">
                <a:latin typeface="+mj-lt"/>
                <a:ea typeface="ＭＳ Ｐゴシック" panose="020B0600070205080204" pitchFamily="34" charset="-128"/>
              </a:rPr>
              <a:t>will</a:t>
            </a:r>
            <a:r>
              <a:rPr lang="id-ID" altLang="ja-JP" sz="2400" dirty="0" smtClean="0">
                <a:latin typeface="+mj-lt"/>
                <a:ea typeface="ＭＳ Ｐゴシック" panose="020B0600070205080204" pitchFamily="34" charset="-128"/>
              </a:rPr>
              <a:t> </a:t>
            </a:r>
          </a:p>
          <a:p>
            <a:pPr marL="441325" indent="-268288">
              <a:lnSpc>
                <a:spcPct val="150000"/>
              </a:lnSpc>
              <a:buFontTx/>
              <a:buChar char="-"/>
            </a:pPr>
            <a:r>
              <a:rPr lang="en-US" altLang="id-ID" sz="2400" dirty="0" err="1" smtClean="0">
                <a:latin typeface="+mj-lt"/>
                <a:ea typeface="Arial" panose="020B0604020202020204" pitchFamily="34" charset="0"/>
                <a:cs typeface="Arial" panose="020B0604020202020204" pitchFamily="34" charset="0"/>
              </a:rPr>
              <a:t>utili</a:t>
            </a:r>
            <a:r>
              <a:rPr lang="id-ID" altLang="id-ID" sz="2400" dirty="0" smtClean="0">
                <a:latin typeface="+mj-lt"/>
                <a:ea typeface="Arial" panose="020B0604020202020204" pitchFamily="34" charset="0"/>
                <a:cs typeface="Arial" panose="020B0604020202020204" pitchFamily="34" charset="0"/>
              </a:rPr>
              <a:t>s</a:t>
            </a:r>
            <a:r>
              <a:rPr lang="en-US" altLang="id-ID" sz="2400" dirty="0" err="1" smtClean="0">
                <a:latin typeface="+mj-lt"/>
                <a:ea typeface="Arial" panose="020B0604020202020204" pitchFamily="34" charset="0"/>
                <a:cs typeface="Arial" panose="020B0604020202020204" pitchFamily="34" charset="0"/>
              </a:rPr>
              <a:t>ing</a:t>
            </a:r>
            <a:r>
              <a:rPr lang="en-US" altLang="id-ID" sz="2400" dirty="0" smtClean="0">
                <a:latin typeface="+mj-lt"/>
                <a:ea typeface="Arial" panose="020B0604020202020204" pitchFamily="34" charset="0"/>
                <a:cs typeface="Arial" panose="020B0604020202020204" pitchFamily="34" charset="0"/>
              </a:rPr>
              <a:t> </a:t>
            </a:r>
            <a:r>
              <a:rPr lang="en-US" altLang="id-ID" sz="2400" dirty="0">
                <a:latin typeface="+mj-lt"/>
                <a:ea typeface="Arial" panose="020B0604020202020204" pitchFamily="34" charset="0"/>
                <a:cs typeface="Arial" panose="020B0604020202020204" pitchFamily="34" charset="0"/>
              </a:rPr>
              <a:t>the resources of all </a:t>
            </a:r>
            <a:r>
              <a:rPr lang="en-US" altLang="id-ID" sz="2400" dirty="0" smtClean="0">
                <a:latin typeface="+mj-lt"/>
                <a:ea typeface="Arial" panose="020B0604020202020204" pitchFamily="34" charset="0"/>
                <a:cs typeface="Arial" panose="020B0604020202020204" pitchFamily="34" charset="0"/>
              </a:rPr>
              <a:t>kinds</a:t>
            </a:r>
            <a:endParaRPr lang="id-ID" altLang="id-ID" sz="2400" dirty="0" smtClean="0">
              <a:latin typeface="+mj-lt"/>
              <a:ea typeface="Arial" panose="020B0604020202020204" pitchFamily="34" charset="0"/>
              <a:cs typeface="Arial" panose="020B0604020202020204" pitchFamily="34" charset="0"/>
            </a:endParaRPr>
          </a:p>
          <a:p>
            <a:pPr marL="441325" indent="-268288">
              <a:lnSpc>
                <a:spcPct val="150000"/>
              </a:lnSpc>
              <a:buFontTx/>
              <a:buChar char="-"/>
            </a:pPr>
            <a:r>
              <a:rPr lang="en-US" altLang="id-ID" sz="2400" dirty="0" smtClean="0">
                <a:latin typeface="+mj-lt"/>
                <a:ea typeface="Arial" panose="020B0604020202020204" pitchFamily="34" charset="0"/>
                <a:cs typeface="Arial" panose="020B0604020202020204" pitchFamily="34" charset="0"/>
              </a:rPr>
              <a:t>CPU</a:t>
            </a:r>
            <a:r>
              <a:rPr lang="en-US" altLang="id-ID" sz="2400" dirty="0">
                <a:latin typeface="+mj-lt"/>
                <a:ea typeface="Arial" panose="020B0604020202020204" pitchFamily="34" charset="0"/>
                <a:cs typeface="Arial" panose="020B0604020202020204" pitchFamily="34" charset="0"/>
              </a:rPr>
              <a:t>, storage, server capacity, load balancing, and </a:t>
            </a:r>
            <a:r>
              <a:rPr lang="en-US" altLang="id-ID" sz="2400" dirty="0" smtClean="0">
                <a:latin typeface="+mj-lt"/>
                <a:ea typeface="Arial" panose="020B0604020202020204" pitchFamily="34" charset="0"/>
                <a:cs typeface="Arial" panose="020B0604020202020204" pitchFamily="34" charset="0"/>
              </a:rPr>
              <a:t>databases</a:t>
            </a:r>
            <a:endParaRPr lang="en-US" altLang="id-ID" sz="2400" dirty="0">
              <a:latin typeface="+mj-lt"/>
              <a:ea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p>
            <a:fld id="{B2EE364C-0A22-4B6F-ABB3-FF4573FEB659}"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73</a:t>
            </a:fld>
            <a:endParaRPr lang="id-ID" dirty="0"/>
          </a:p>
        </p:txBody>
      </p:sp>
    </p:spTree>
    <p:extLst>
      <p:ext uri="{BB962C8B-B14F-4D97-AF65-F5344CB8AC3E}">
        <p14:creationId xmlns:p14="http://schemas.microsoft.com/office/powerpoint/2010/main" val="126041334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altLang="id-ID" smtClean="0">
                <a:latin typeface="Calibri" panose="020F0502020204030204" pitchFamily="34" charset="0"/>
                <a:ea typeface="ＭＳ Ｐゴシック" panose="020B0600070205080204" pitchFamily="34" charset="-128"/>
              </a:rPr>
              <a:t>		</a:t>
            </a:r>
            <a:r>
              <a:rPr lang="en-US" altLang="id-ID" smtClean="0">
                <a:ea typeface="ＭＳ Ｐゴシック" panose="020B0600070205080204" pitchFamily="34" charset="-128"/>
              </a:rPr>
              <a:t>Basic </a:t>
            </a:r>
            <a:r>
              <a:rPr lang="en-US" altLang="id-ID">
                <a:ea typeface="ＭＳ Ｐゴシック" panose="020B0600070205080204" pitchFamily="34" charset="-128"/>
              </a:rPr>
              <a:t>Cloud Characteristics</a:t>
            </a:r>
            <a:endParaRPr lang="id-ID"/>
          </a:p>
        </p:txBody>
      </p:sp>
      <p:sp>
        <p:nvSpPr>
          <p:cNvPr id="3" name="Content Placeholder 2"/>
          <p:cNvSpPr>
            <a:spLocks noGrp="1"/>
          </p:cNvSpPr>
          <p:nvPr>
            <p:ph idx="1"/>
          </p:nvPr>
        </p:nvSpPr>
        <p:spPr>
          <a:xfrm>
            <a:off x="184897" y="1543987"/>
            <a:ext cx="8814723" cy="4879542"/>
          </a:xfrm>
        </p:spPr>
        <p:txBody>
          <a:bodyPr anchor="ctr">
            <a:normAutofit/>
          </a:bodyPr>
          <a:lstStyle/>
          <a:p>
            <a:pPr>
              <a:lnSpc>
                <a:spcPct val="150000"/>
              </a:lnSpc>
            </a:pPr>
            <a:r>
              <a:rPr lang="en-US" altLang="id-ID" sz="2400" dirty="0">
                <a:latin typeface="+mj-lt"/>
                <a:ea typeface="ＭＳ Ｐゴシック" panose="020B0600070205080204" pitchFamily="34" charset="-128"/>
              </a:rPr>
              <a:t>The </a:t>
            </a:r>
            <a:r>
              <a:rPr lang="en-US" altLang="en-US" sz="2400" dirty="0">
                <a:latin typeface="+mj-lt"/>
                <a:ea typeface="ＭＳ Ｐゴシック" panose="020B0600070205080204" pitchFamily="34" charset="-128"/>
              </a:rPr>
              <a:t>“</a:t>
            </a:r>
            <a:r>
              <a:rPr lang="en-US" altLang="ja-JP" sz="2400" b="1" dirty="0">
                <a:latin typeface="+mj-lt"/>
                <a:ea typeface="ＭＳ Ｐゴシック" panose="020B0600070205080204" pitchFamily="34" charset="-128"/>
              </a:rPr>
              <a:t>pay as much as used and needed</a:t>
            </a:r>
            <a:r>
              <a:rPr lang="en-US" altLang="en-US" sz="2400" dirty="0">
                <a:latin typeface="+mj-lt"/>
                <a:ea typeface="ＭＳ Ｐゴシック" panose="020B0600070205080204" pitchFamily="34" charset="-128"/>
              </a:rPr>
              <a:t>”</a:t>
            </a:r>
            <a:r>
              <a:rPr lang="en-US" altLang="ja-JP" sz="2400" dirty="0">
                <a:latin typeface="+mj-lt"/>
                <a:ea typeface="ＭＳ Ｐゴシック" panose="020B0600070205080204" pitchFamily="34" charset="-128"/>
              </a:rPr>
              <a:t> type of utility computing and the </a:t>
            </a:r>
            <a:r>
              <a:rPr lang="en-US" altLang="en-US" sz="2400" dirty="0">
                <a:latin typeface="+mj-lt"/>
                <a:ea typeface="ＭＳ Ｐゴシック" panose="020B0600070205080204" pitchFamily="34" charset="-128"/>
              </a:rPr>
              <a:t>“</a:t>
            </a:r>
            <a:r>
              <a:rPr lang="en-US" altLang="ja-JP" sz="2400" b="1" dirty="0">
                <a:latin typeface="+mj-lt"/>
                <a:ea typeface="ＭＳ Ｐゴシック" panose="020B0600070205080204" pitchFamily="34" charset="-128"/>
              </a:rPr>
              <a:t>always on, anywhere and any place</a:t>
            </a:r>
            <a:r>
              <a:rPr lang="en-US" altLang="en-US" sz="2400" dirty="0">
                <a:latin typeface="+mj-lt"/>
                <a:ea typeface="ＭＳ Ｐゴシック" panose="020B0600070205080204" pitchFamily="34" charset="-128"/>
              </a:rPr>
              <a:t>”</a:t>
            </a:r>
            <a:r>
              <a:rPr lang="en-US" altLang="ja-JP" sz="2400" dirty="0">
                <a:latin typeface="+mj-lt"/>
                <a:ea typeface="ＭＳ Ｐゴシック" panose="020B0600070205080204" pitchFamily="34" charset="-128"/>
              </a:rPr>
              <a:t> type of network-based computing</a:t>
            </a:r>
            <a:r>
              <a:rPr lang="en-US" altLang="ja-JP" sz="2400" dirty="0" smtClean="0">
                <a:latin typeface="+mj-lt"/>
                <a:ea typeface="ＭＳ Ｐゴシック" panose="020B0600070205080204" pitchFamily="34" charset="-128"/>
              </a:rPr>
              <a:t>.</a:t>
            </a:r>
            <a:endParaRPr lang="id-ID" altLang="ja-JP" sz="2400" dirty="0" smtClean="0">
              <a:latin typeface="+mj-lt"/>
              <a:ea typeface="ＭＳ Ｐゴシック" panose="020B0600070205080204" pitchFamily="34" charset="-128"/>
            </a:endParaRPr>
          </a:p>
          <a:p>
            <a:pPr marL="0" indent="0">
              <a:lnSpc>
                <a:spcPct val="150000"/>
              </a:lnSpc>
              <a:buNone/>
            </a:pPr>
            <a:endParaRPr lang="en-US" altLang="id-ID" sz="2400" dirty="0">
              <a:latin typeface="+mj-lt"/>
              <a:ea typeface="ＭＳ Ｐゴシック" panose="020B0600070205080204" pitchFamily="34" charset="-128"/>
            </a:endParaRPr>
          </a:p>
          <a:p>
            <a:pPr>
              <a:lnSpc>
                <a:spcPct val="150000"/>
              </a:lnSpc>
            </a:pPr>
            <a:r>
              <a:rPr lang="en-US" altLang="id-ID" sz="2400" dirty="0">
                <a:latin typeface="+mj-lt"/>
                <a:ea typeface="ＭＳ Ｐゴシック" panose="020B0600070205080204" pitchFamily="34" charset="-128"/>
              </a:rPr>
              <a:t>Cloud are transparent to users and applications, they can be built in multiple ways </a:t>
            </a:r>
            <a:endParaRPr lang="en-US" altLang="id-ID" sz="2400" dirty="0" smtClean="0">
              <a:latin typeface="+mj-lt"/>
              <a:ea typeface="ＭＳ Ｐゴシック" panose="020B0600070205080204" pitchFamily="34" charset="-128"/>
            </a:endParaRPr>
          </a:p>
          <a:p>
            <a:pPr lvl="1">
              <a:lnSpc>
                <a:spcPct val="150000"/>
              </a:lnSpc>
              <a:buFontTx/>
              <a:buChar char="-"/>
            </a:pPr>
            <a:r>
              <a:rPr lang="en-US" altLang="id-ID" sz="2400" dirty="0" smtClean="0">
                <a:latin typeface="+mj-lt"/>
                <a:ea typeface="Arial" panose="020B0604020202020204" pitchFamily="34" charset="0"/>
                <a:cs typeface="Arial" panose="020B0604020202020204" pitchFamily="34" charset="0"/>
              </a:rPr>
              <a:t>branded products, proprietary open source, hardware or software, or just off-the-shelf PCs.</a:t>
            </a:r>
            <a:endParaRPr lang="id-ID" altLang="id-ID" sz="2400" dirty="0" smtClean="0">
              <a:latin typeface="+mj-lt"/>
              <a:ea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p>
            <a:fld id="{C2943AAB-B2AE-443A-B0EE-6585380E1B1E}"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74</a:t>
            </a:fld>
            <a:endParaRPr lang="id-ID" dirty="0"/>
          </a:p>
        </p:txBody>
      </p:sp>
    </p:spTree>
    <p:extLst>
      <p:ext uri="{BB962C8B-B14F-4D97-AF65-F5344CB8AC3E}">
        <p14:creationId xmlns:p14="http://schemas.microsoft.com/office/powerpoint/2010/main" val="93055757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altLang="id-ID" smtClean="0">
                <a:latin typeface="Calibri" panose="020F0502020204030204" pitchFamily="34" charset="0"/>
                <a:ea typeface="ＭＳ Ｐゴシック" panose="020B0600070205080204" pitchFamily="34" charset="-128"/>
              </a:rPr>
              <a:t>		</a:t>
            </a:r>
            <a:r>
              <a:rPr lang="en-US" altLang="id-ID" smtClean="0">
                <a:ea typeface="ＭＳ Ｐゴシック" panose="020B0600070205080204" pitchFamily="34" charset="-128"/>
              </a:rPr>
              <a:t>Basic </a:t>
            </a:r>
            <a:r>
              <a:rPr lang="en-US" altLang="id-ID">
                <a:ea typeface="ＭＳ Ｐゴシック" panose="020B0600070205080204" pitchFamily="34" charset="-128"/>
              </a:rPr>
              <a:t>Cloud Characteristics</a:t>
            </a:r>
            <a:endParaRPr lang="id-ID"/>
          </a:p>
        </p:txBody>
      </p:sp>
      <p:sp>
        <p:nvSpPr>
          <p:cNvPr id="3" name="Content Placeholder 2"/>
          <p:cNvSpPr>
            <a:spLocks noGrp="1"/>
          </p:cNvSpPr>
          <p:nvPr>
            <p:ph idx="1"/>
          </p:nvPr>
        </p:nvSpPr>
        <p:spPr>
          <a:xfrm>
            <a:off x="184897" y="1632857"/>
            <a:ext cx="8814723" cy="4543354"/>
          </a:xfrm>
        </p:spPr>
        <p:txBody>
          <a:bodyPr anchor="ctr"/>
          <a:lstStyle/>
          <a:p>
            <a:pPr marL="0" indent="0">
              <a:lnSpc>
                <a:spcPct val="150000"/>
              </a:lnSpc>
              <a:buNone/>
            </a:pPr>
            <a:r>
              <a:rPr lang="en-US" altLang="id-ID" sz="2400" dirty="0">
                <a:latin typeface="+mj-lt"/>
                <a:ea typeface="ＭＳ Ｐゴシック" panose="020B0600070205080204" pitchFamily="34" charset="-128"/>
              </a:rPr>
              <a:t>In general, they are built on clusters of PC servers and off-the-shelf components plus Open Source software combined with in-house applications and/or system software</a:t>
            </a:r>
            <a:r>
              <a:rPr lang="en-US" altLang="id-ID" sz="2400" dirty="0" smtClean="0">
                <a:latin typeface="+mj-lt"/>
                <a:ea typeface="ＭＳ Ｐゴシック" panose="020B0600070205080204" pitchFamily="34" charset="-128"/>
              </a:rPr>
              <a:t>.</a:t>
            </a:r>
            <a:endParaRPr lang="en-GB" altLang="id-ID" sz="2400" dirty="0">
              <a:latin typeface="+mj-lt"/>
              <a:ea typeface="ＭＳ Ｐゴシック" panose="020B0600070205080204" pitchFamily="34" charset="-128"/>
            </a:endParaRPr>
          </a:p>
        </p:txBody>
      </p:sp>
      <p:sp>
        <p:nvSpPr>
          <p:cNvPr id="4" name="Date Placeholder 3"/>
          <p:cNvSpPr>
            <a:spLocks noGrp="1"/>
          </p:cNvSpPr>
          <p:nvPr>
            <p:ph type="dt" sz="half" idx="10"/>
          </p:nvPr>
        </p:nvSpPr>
        <p:spPr/>
        <p:txBody>
          <a:bodyPr/>
          <a:lstStyle/>
          <a:p>
            <a:fld id="{31A28386-FC1A-43FD-8C59-29F9432B8D0F}"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75</a:t>
            </a:fld>
            <a:endParaRPr lang="id-ID" dirty="0"/>
          </a:p>
        </p:txBody>
      </p:sp>
    </p:spTree>
    <p:extLst>
      <p:ext uri="{BB962C8B-B14F-4D97-AF65-F5344CB8AC3E}">
        <p14:creationId xmlns:p14="http://schemas.microsoft.com/office/powerpoint/2010/main" val="275362216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6717" y="628783"/>
            <a:ext cx="7347283" cy="854074"/>
          </a:xfrm>
        </p:spPr>
        <p:txBody>
          <a:bodyPr>
            <a:normAutofit fontScale="90000"/>
          </a:bodyPr>
          <a:lstStyle/>
          <a:p>
            <a:r>
              <a:rPr lang="en-US" altLang="id-ID">
                <a:latin typeface="Arial" panose="020B0604020202020204" pitchFamily="34" charset="0"/>
                <a:ea typeface="ＭＳ Ｐゴシック" panose="020B0600070205080204" pitchFamily="34" charset="-128"/>
              </a:rPr>
              <a:t>Cloud computing takes virtualization to the next step</a:t>
            </a:r>
            <a:endParaRPr lang="id-ID"/>
          </a:p>
        </p:txBody>
      </p:sp>
      <p:sp>
        <p:nvSpPr>
          <p:cNvPr id="3" name="Content Placeholder 2"/>
          <p:cNvSpPr>
            <a:spLocks noGrp="1"/>
          </p:cNvSpPr>
          <p:nvPr>
            <p:ph idx="1"/>
          </p:nvPr>
        </p:nvSpPr>
        <p:spPr>
          <a:xfrm>
            <a:off x="184897" y="1946365"/>
            <a:ext cx="8814723" cy="4229845"/>
          </a:xfrm>
        </p:spPr>
        <p:txBody>
          <a:bodyPr anchor="ctr">
            <a:normAutofit lnSpcReduction="10000"/>
          </a:bodyPr>
          <a:lstStyle/>
          <a:p>
            <a:pPr>
              <a:lnSpc>
                <a:spcPct val="150000"/>
              </a:lnSpc>
            </a:pPr>
            <a:r>
              <a:rPr lang="en-US" altLang="id-ID" sz="2400" dirty="0">
                <a:solidFill>
                  <a:srgbClr val="000000"/>
                </a:solidFill>
                <a:latin typeface="Arial" panose="020B0604020202020204" pitchFamily="34" charset="0"/>
                <a:ea typeface="ＭＳ Ｐゴシック" panose="020B0600070205080204" pitchFamily="34" charset="-128"/>
              </a:rPr>
              <a:t>You don</a:t>
            </a:r>
            <a:r>
              <a:rPr lang="ja-JP" altLang="en-US" sz="2400" dirty="0">
                <a:solidFill>
                  <a:srgbClr val="000000"/>
                </a:solidFill>
                <a:latin typeface="Arial" panose="020B0604020202020204" pitchFamily="34" charset="0"/>
                <a:ea typeface="ＭＳ Ｐゴシック" panose="020B0600070205080204" pitchFamily="34" charset="-128"/>
              </a:rPr>
              <a:t>’</a:t>
            </a:r>
            <a:r>
              <a:rPr lang="en-US" altLang="ja-JP" sz="2400" dirty="0">
                <a:solidFill>
                  <a:srgbClr val="000000"/>
                </a:solidFill>
                <a:latin typeface="Arial" panose="020B0604020202020204" pitchFamily="34" charset="0"/>
                <a:ea typeface="ＭＳ Ｐゴシック" panose="020B0600070205080204" pitchFamily="34" charset="-128"/>
              </a:rPr>
              <a:t>t have to own the hardware</a:t>
            </a:r>
          </a:p>
          <a:p>
            <a:pPr>
              <a:lnSpc>
                <a:spcPct val="150000"/>
              </a:lnSpc>
            </a:pPr>
            <a:r>
              <a:rPr lang="en-US" altLang="id-ID" sz="2400" dirty="0">
                <a:latin typeface="Arial" panose="020B0604020202020204" pitchFamily="34" charset="0"/>
                <a:ea typeface="ＭＳ Ｐゴシック" panose="020B0600070205080204" pitchFamily="34" charset="-128"/>
              </a:rPr>
              <a:t>You </a:t>
            </a:r>
            <a:r>
              <a:rPr lang="ja-JP" altLang="en-US" sz="2400" dirty="0">
                <a:latin typeface="Arial" panose="020B0604020202020204" pitchFamily="34" charset="0"/>
                <a:ea typeface="ＭＳ Ｐゴシック" panose="020B0600070205080204" pitchFamily="34" charset="-128"/>
              </a:rPr>
              <a:t>“</a:t>
            </a:r>
            <a:r>
              <a:rPr lang="en-US" altLang="ja-JP" sz="2400" dirty="0">
                <a:latin typeface="Arial" panose="020B0604020202020204" pitchFamily="34" charset="0"/>
                <a:ea typeface="ＭＳ Ｐゴシック" panose="020B0600070205080204" pitchFamily="34" charset="-128"/>
              </a:rPr>
              <a:t>rent</a:t>
            </a:r>
            <a:r>
              <a:rPr lang="ja-JP" altLang="en-US" sz="2400" dirty="0">
                <a:latin typeface="Arial" panose="020B0604020202020204" pitchFamily="34" charset="0"/>
                <a:ea typeface="ＭＳ Ｐゴシック" panose="020B0600070205080204" pitchFamily="34" charset="-128"/>
              </a:rPr>
              <a:t>”</a:t>
            </a:r>
            <a:r>
              <a:rPr lang="en-US" altLang="ja-JP" sz="2400" dirty="0">
                <a:latin typeface="Arial" panose="020B0604020202020204" pitchFamily="34" charset="0"/>
                <a:ea typeface="ＭＳ Ｐゴシック" panose="020B0600070205080204" pitchFamily="34" charset="-128"/>
              </a:rPr>
              <a:t> it as needed from a cloud</a:t>
            </a:r>
          </a:p>
          <a:p>
            <a:pPr>
              <a:lnSpc>
                <a:spcPct val="150000"/>
              </a:lnSpc>
            </a:pPr>
            <a:r>
              <a:rPr lang="en-US" altLang="id-ID" sz="2400" dirty="0">
                <a:latin typeface="Arial" panose="020B0604020202020204" pitchFamily="34" charset="0"/>
                <a:ea typeface="ＭＳ Ｐゴシック" panose="020B0600070205080204" pitchFamily="34" charset="-128"/>
              </a:rPr>
              <a:t>There are public clouds</a:t>
            </a:r>
          </a:p>
          <a:p>
            <a:pPr lvl="1">
              <a:lnSpc>
                <a:spcPct val="150000"/>
              </a:lnSpc>
              <a:buFontTx/>
              <a:buChar char="-"/>
            </a:pPr>
            <a:r>
              <a:rPr lang="en-US" altLang="id-ID" sz="2400" dirty="0" smtClean="0">
                <a:latin typeface="Arial" panose="020B0604020202020204" pitchFamily="34" charset="0"/>
                <a:ea typeface="Arial" panose="020B0604020202020204" pitchFamily="34" charset="0"/>
                <a:cs typeface="Arial" panose="020B0604020202020204" pitchFamily="34" charset="0"/>
              </a:rPr>
              <a:t>e.g</a:t>
            </a:r>
            <a:r>
              <a:rPr lang="en-US" altLang="id-ID" sz="2400" dirty="0">
                <a:latin typeface="Arial" panose="020B0604020202020204" pitchFamily="34" charset="0"/>
                <a:ea typeface="Arial" panose="020B0604020202020204" pitchFamily="34" charset="0"/>
                <a:cs typeface="Arial" panose="020B0604020202020204" pitchFamily="34" charset="0"/>
              </a:rPr>
              <a:t>. Amazon EC2, and now many others (Microsoft, IBM, Sun, and others </a:t>
            </a:r>
            <a:r>
              <a:rPr lang="en-US" altLang="id-ID" sz="2400" dirty="0" smtClean="0">
                <a:latin typeface="Arial" panose="020B0604020202020204" pitchFamily="34" charset="0"/>
                <a:ea typeface="Arial" panose="020B0604020202020204" pitchFamily="34" charset="0"/>
                <a:cs typeface="Arial" panose="020B0604020202020204" pitchFamily="34" charset="0"/>
              </a:rPr>
              <a:t>...)</a:t>
            </a:r>
            <a:endParaRPr lang="id-ID" altLang="id-ID" sz="2400" dirty="0" smtClean="0">
              <a:latin typeface="Arial" panose="020B0604020202020204" pitchFamily="34" charset="0"/>
              <a:ea typeface="Arial" panose="020B0604020202020204" pitchFamily="34" charset="0"/>
              <a:cs typeface="Arial" panose="020B0604020202020204" pitchFamily="34" charset="0"/>
            </a:endParaRPr>
          </a:p>
          <a:p>
            <a:pPr>
              <a:lnSpc>
                <a:spcPct val="150000"/>
              </a:lnSpc>
            </a:pPr>
            <a:r>
              <a:rPr lang="en-US" altLang="id-ID" sz="2400" dirty="0" smtClean="0">
                <a:latin typeface="Arial" panose="020B0604020202020204" pitchFamily="34" charset="0"/>
                <a:ea typeface="ＭＳ Ｐゴシック" panose="020B0600070205080204" pitchFamily="34" charset="-128"/>
              </a:rPr>
              <a:t>A </a:t>
            </a:r>
            <a:r>
              <a:rPr lang="en-US" altLang="id-ID" sz="2400" dirty="0">
                <a:latin typeface="Arial" panose="020B0604020202020204" pitchFamily="34" charset="0"/>
                <a:ea typeface="ＭＳ Ｐゴシック" panose="020B0600070205080204" pitchFamily="34" charset="-128"/>
              </a:rPr>
              <a:t>company can create a private one</a:t>
            </a:r>
          </a:p>
          <a:p>
            <a:pPr lvl="1">
              <a:lnSpc>
                <a:spcPct val="150000"/>
              </a:lnSpc>
              <a:buFontTx/>
              <a:buChar char="-"/>
            </a:pPr>
            <a:r>
              <a:rPr lang="en-US" altLang="id-ID" sz="2400" dirty="0" smtClean="0">
                <a:latin typeface="Arial" panose="020B0604020202020204" pitchFamily="34" charset="0"/>
                <a:ea typeface="Arial" panose="020B0604020202020204" pitchFamily="34" charset="0"/>
                <a:cs typeface="Arial" panose="020B0604020202020204" pitchFamily="34" charset="0"/>
              </a:rPr>
              <a:t>With </a:t>
            </a:r>
            <a:r>
              <a:rPr lang="en-US" altLang="id-ID" sz="2400" dirty="0">
                <a:latin typeface="Arial" panose="020B0604020202020204" pitchFamily="34" charset="0"/>
                <a:ea typeface="Arial" panose="020B0604020202020204" pitchFamily="34" charset="0"/>
                <a:cs typeface="Arial" panose="020B0604020202020204" pitchFamily="34" charset="0"/>
              </a:rPr>
              <a:t>more control over security, etc</a:t>
            </a:r>
            <a:r>
              <a:rPr lang="en-US" altLang="id-ID" sz="2400" dirty="0" smtClean="0">
                <a:latin typeface="Arial" panose="020B0604020202020204" pitchFamily="34" charset="0"/>
                <a:ea typeface="Arial" panose="020B0604020202020204" pitchFamily="34" charset="0"/>
                <a:cs typeface="Arial" panose="020B0604020202020204" pitchFamily="34" charset="0"/>
              </a:rPr>
              <a:t>.</a:t>
            </a:r>
            <a:endParaRPr lang="id-ID" altLang="id-ID" sz="2400" dirty="0" smtClean="0">
              <a:latin typeface="Arial" panose="020B0604020202020204" pitchFamily="34" charset="0"/>
              <a:ea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p>
            <a:fld id="{41FC115B-B7E7-42B6-8C41-DE50EDEF9398}"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76</a:t>
            </a:fld>
            <a:endParaRPr lang="id-ID" dirty="0"/>
          </a:p>
        </p:txBody>
      </p:sp>
    </p:spTree>
    <p:extLst>
      <p:ext uri="{BB962C8B-B14F-4D97-AF65-F5344CB8AC3E}">
        <p14:creationId xmlns:p14="http://schemas.microsoft.com/office/powerpoint/2010/main" val="138025139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altLang="id-ID" smtClean="0">
                <a:latin typeface="Arial" panose="020B0604020202020204" pitchFamily="34" charset="0"/>
                <a:ea typeface="ＭＳ Ｐゴシック" panose="020B0600070205080204" pitchFamily="34" charset="-128"/>
              </a:rPr>
              <a:t>		</a:t>
            </a:r>
            <a:r>
              <a:rPr lang="en-US" altLang="id-ID" smtClean="0">
                <a:latin typeface="Arial" panose="020B0604020202020204" pitchFamily="34" charset="0"/>
                <a:ea typeface="ＭＳ Ｐゴシック" panose="020B0600070205080204" pitchFamily="34" charset="-128"/>
              </a:rPr>
              <a:t>Goal </a:t>
            </a:r>
            <a:r>
              <a:rPr lang="en-US" altLang="id-ID">
                <a:latin typeface="Arial" panose="020B0604020202020204" pitchFamily="34" charset="0"/>
                <a:ea typeface="ＭＳ Ｐゴシック" panose="020B0600070205080204" pitchFamily="34" charset="-128"/>
              </a:rPr>
              <a:t>1 – Cost Control</a:t>
            </a:r>
            <a:endParaRPr lang="id-ID"/>
          </a:p>
        </p:txBody>
      </p:sp>
      <p:sp>
        <p:nvSpPr>
          <p:cNvPr id="3" name="Content Placeholder 2"/>
          <p:cNvSpPr>
            <a:spLocks noGrp="1"/>
          </p:cNvSpPr>
          <p:nvPr>
            <p:ph idx="1"/>
          </p:nvPr>
        </p:nvSpPr>
        <p:spPr>
          <a:xfrm>
            <a:off x="184897" y="1867989"/>
            <a:ext cx="8814723" cy="4555540"/>
          </a:xfrm>
        </p:spPr>
        <p:txBody>
          <a:bodyPr anchor="ctr">
            <a:normAutofit fontScale="92500"/>
          </a:bodyPr>
          <a:lstStyle/>
          <a:p>
            <a:pPr marL="0" indent="0" algn="just">
              <a:lnSpc>
                <a:spcPct val="150000"/>
              </a:lnSpc>
              <a:buNone/>
            </a:pPr>
            <a:r>
              <a:rPr lang="en-US" altLang="id-ID" sz="2400" b="1" dirty="0">
                <a:latin typeface="+mj-lt"/>
                <a:ea typeface="ＭＳ Ｐゴシック" panose="020B0600070205080204" pitchFamily="34" charset="-128"/>
              </a:rPr>
              <a:t>Cost</a:t>
            </a:r>
          </a:p>
          <a:p>
            <a:pPr marL="361950" lvl="1" indent="-361950" algn="just">
              <a:lnSpc>
                <a:spcPct val="150000"/>
              </a:lnSpc>
            </a:pPr>
            <a:r>
              <a:rPr lang="en-US" altLang="id-ID" sz="2400" dirty="0">
                <a:latin typeface="+mj-lt"/>
                <a:ea typeface="Arial" panose="020B0604020202020204" pitchFamily="34" charset="0"/>
                <a:cs typeface="Arial" panose="020B0604020202020204" pitchFamily="34" charset="0"/>
              </a:rPr>
              <a:t>Many systems have variable demands</a:t>
            </a:r>
          </a:p>
          <a:p>
            <a:pPr marL="630238" lvl="2" indent="-268288" algn="just">
              <a:lnSpc>
                <a:spcPct val="150000"/>
              </a:lnSpc>
              <a:buFontTx/>
              <a:buChar char="-"/>
            </a:pPr>
            <a:r>
              <a:rPr lang="en-US" altLang="id-ID" sz="2400" dirty="0" smtClean="0">
                <a:latin typeface="+mj-lt"/>
                <a:ea typeface="Arial" panose="020B0604020202020204" pitchFamily="34" charset="0"/>
                <a:cs typeface="Arial" panose="020B0604020202020204" pitchFamily="34" charset="0"/>
              </a:rPr>
              <a:t>Batch </a:t>
            </a:r>
            <a:r>
              <a:rPr lang="en-US" altLang="id-ID" sz="2400" dirty="0">
                <a:latin typeface="+mj-lt"/>
                <a:ea typeface="Arial" panose="020B0604020202020204" pitchFamily="34" charset="0"/>
                <a:cs typeface="Arial" panose="020B0604020202020204" pitchFamily="34" charset="0"/>
              </a:rPr>
              <a:t>processing (e.g. New York </a:t>
            </a:r>
            <a:r>
              <a:rPr lang="en-US" altLang="id-ID" sz="2400" dirty="0" smtClean="0">
                <a:latin typeface="+mj-lt"/>
                <a:ea typeface="Arial" panose="020B0604020202020204" pitchFamily="34" charset="0"/>
                <a:cs typeface="Arial" panose="020B0604020202020204" pitchFamily="34" charset="0"/>
              </a:rPr>
              <a:t>Times)</a:t>
            </a:r>
            <a:endParaRPr lang="id-ID" altLang="id-ID" sz="2400" dirty="0" smtClean="0">
              <a:latin typeface="+mj-lt"/>
              <a:ea typeface="Arial" panose="020B0604020202020204" pitchFamily="34" charset="0"/>
              <a:cs typeface="Arial" panose="020B0604020202020204" pitchFamily="34" charset="0"/>
            </a:endParaRPr>
          </a:p>
          <a:p>
            <a:pPr marL="630238" lvl="2" indent="-268288" algn="just">
              <a:lnSpc>
                <a:spcPct val="150000"/>
              </a:lnSpc>
              <a:buFontTx/>
              <a:buChar char="-"/>
            </a:pPr>
            <a:r>
              <a:rPr lang="en-US" altLang="id-ID" sz="2400" dirty="0" smtClean="0">
                <a:latin typeface="+mj-lt"/>
                <a:ea typeface="Arial" panose="020B0604020202020204" pitchFamily="34" charset="0"/>
                <a:cs typeface="Arial" panose="020B0604020202020204" pitchFamily="34" charset="0"/>
              </a:rPr>
              <a:t>Web </a:t>
            </a:r>
            <a:r>
              <a:rPr lang="en-US" altLang="id-ID" sz="2400" dirty="0">
                <a:latin typeface="+mj-lt"/>
                <a:ea typeface="Arial" panose="020B0604020202020204" pitchFamily="34" charset="0"/>
                <a:cs typeface="Arial" panose="020B0604020202020204" pitchFamily="34" charset="0"/>
              </a:rPr>
              <a:t>sites with peaks (e.g. </a:t>
            </a:r>
            <a:r>
              <a:rPr lang="en-US" altLang="id-ID" sz="2400" dirty="0" smtClean="0">
                <a:latin typeface="+mj-lt"/>
                <a:ea typeface="Arial" panose="020B0604020202020204" pitchFamily="34" charset="0"/>
                <a:cs typeface="Arial" panose="020B0604020202020204" pitchFamily="34" charset="0"/>
              </a:rPr>
              <a:t>Forbes)</a:t>
            </a:r>
            <a:endParaRPr lang="id-ID" altLang="id-ID" sz="2400" dirty="0" smtClean="0">
              <a:latin typeface="+mj-lt"/>
              <a:ea typeface="Arial" panose="020B0604020202020204" pitchFamily="34" charset="0"/>
              <a:cs typeface="Arial" panose="020B0604020202020204" pitchFamily="34" charset="0"/>
            </a:endParaRPr>
          </a:p>
          <a:p>
            <a:pPr marL="630238" lvl="2" indent="-268288" algn="just">
              <a:lnSpc>
                <a:spcPct val="150000"/>
              </a:lnSpc>
              <a:buFontTx/>
              <a:buChar char="-"/>
            </a:pPr>
            <a:r>
              <a:rPr lang="en-US" altLang="id-ID" sz="2400" dirty="0" smtClean="0">
                <a:latin typeface="+mj-lt"/>
                <a:ea typeface="Arial" panose="020B0604020202020204" pitchFamily="34" charset="0"/>
                <a:cs typeface="Arial" panose="020B0604020202020204" pitchFamily="34" charset="0"/>
              </a:rPr>
              <a:t>Startups </a:t>
            </a:r>
            <a:r>
              <a:rPr lang="en-US" altLang="id-ID" sz="2400" dirty="0">
                <a:latin typeface="+mj-lt"/>
                <a:ea typeface="Arial" panose="020B0604020202020204" pitchFamily="34" charset="0"/>
                <a:cs typeface="Arial" panose="020B0604020202020204" pitchFamily="34" charset="0"/>
              </a:rPr>
              <a:t>with unknown demand (e.g. the </a:t>
            </a:r>
            <a:r>
              <a:rPr lang="en-US" altLang="id-ID" sz="2400" i="1" dirty="0">
                <a:latin typeface="+mj-lt"/>
                <a:ea typeface="Arial" panose="020B0604020202020204" pitchFamily="34" charset="0"/>
                <a:cs typeface="Arial" panose="020B0604020202020204" pitchFamily="34" charset="0"/>
              </a:rPr>
              <a:t>Cash for Clunkers </a:t>
            </a:r>
            <a:r>
              <a:rPr lang="en-US" altLang="id-ID" sz="2400" dirty="0">
                <a:latin typeface="+mj-lt"/>
                <a:ea typeface="Arial" panose="020B0604020202020204" pitchFamily="34" charset="0"/>
                <a:cs typeface="Arial" panose="020B0604020202020204" pitchFamily="34" charset="0"/>
              </a:rPr>
              <a:t>program)</a:t>
            </a:r>
          </a:p>
          <a:p>
            <a:pPr marL="361950" lvl="1" indent="-361950" algn="just">
              <a:lnSpc>
                <a:spcPct val="150000"/>
              </a:lnSpc>
            </a:pPr>
            <a:r>
              <a:rPr lang="en-US" altLang="id-ID" sz="2400" dirty="0">
                <a:latin typeface="+mj-lt"/>
                <a:ea typeface="Arial" panose="020B0604020202020204" pitchFamily="34" charset="0"/>
                <a:cs typeface="Arial" panose="020B0604020202020204" pitchFamily="34" charset="0"/>
              </a:rPr>
              <a:t>Reduce </a:t>
            </a:r>
            <a:r>
              <a:rPr lang="en-US" altLang="id-ID" sz="2400" dirty="0" smtClean="0">
                <a:latin typeface="+mj-lt"/>
                <a:ea typeface="Arial" panose="020B0604020202020204" pitchFamily="34" charset="0"/>
                <a:cs typeface="Arial" panose="020B0604020202020204" pitchFamily="34" charset="0"/>
              </a:rPr>
              <a:t>risk</a:t>
            </a:r>
            <a:endParaRPr lang="id-ID" altLang="id-ID" sz="2400" dirty="0">
              <a:latin typeface="+mj-lt"/>
              <a:ea typeface="Arial" panose="020B0604020202020204" pitchFamily="34" charset="0"/>
              <a:cs typeface="Arial" panose="020B0604020202020204" pitchFamily="34" charset="0"/>
            </a:endParaRPr>
          </a:p>
          <a:p>
            <a:pPr marL="630238" lvl="1" indent="-268288" algn="just">
              <a:lnSpc>
                <a:spcPct val="150000"/>
              </a:lnSpc>
              <a:buFontTx/>
              <a:buChar char="-"/>
            </a:pPr>
            <a:r>
              <a:rPr lang="en-US" altLang="id-ID" sz="2400" dirty="0" smtClean="0">
                <a:latin typeface="+mj-lt"/>
                <a:ea typeface="Arial" panose="020B0604020202020204" pitchFamily="34" charset="0"/>
                <a:cs typeface="Arial" panose="020B0604020202020204" pitchFamily="34" charset="0"/>
              </a:rPr>
              <a:t>Don't </a:t>
            </a:r>
            <a:r>
              <a:rPr lang="en-US" altLang="id-ID" sz="2400" dirty="0">
                <a:latin typeface="+mj-lt"/>
                <a:ea typeface="Arial" panose="020B0604020202020204" pitchFamily="34" charset="0"/>
                <a:cs typeface="Arial" panose="020B0604020202020204" pitchFamily="34" charset="0"/>
              </a:rPr>
              <a:t>need to buy hardware until you need </a:t>
            </a:r>
            <a:r>
              <a:rPr lang="en-US" altLang="id-ID" sz="2400" dirty="0" smtClean="0">
                <a:latin typeface="+mj-lt"/>
                <a:ea typeface="Arial" panose="020B0604020202020204" pitchFamily="34" charset="0"/>
                <a:cs typeface="Arial" panose="020B0604020202020204" pitchFamily="34" charset="0"/>
              </a:rPr>
              <a:t>it</a:t>
            </a:r>
            <a:endParaRPr lang="id-ID" altLang="id-ID" sz="2400" dirty="0" smtClean="0">
              <a:latin typeface="+mj-lt"/>
              <a:ea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p>
            <a:fld id="{560852E0-F25E-4438-8F83-19D596D23574}"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77</a:t>
            </a:fld>
            <a:endParaRPr lang="id-ID" dirty="0"/>
          </a:p>
        </p:txBody>
      </p:sp>
    </p:spTree>
    <p:extLst>
      <p:ext uri="{BB962C8B-B14F-4D97-AF65-F5344CB8AC3E}">
        <p14:creationId xmlns:p14="http://schemas.microsoft.com/office/powerpoint/2010/main" val="74538470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altLang="id-ID" smtClean="0">
                <a:latin typeface="Arial" panose="020B0604020202020204" pitchFamily="34" charset="0"/>
                <a:ea typeface="ＭＳ Ｐゴシック" panose="020B0600070205080204" pitchFamily="34" charset="-128"/>
              </a:rPr>
              <a:t>		</a:t>
            </a:r>
            <a:r>
              <a:rPr lang="en-US" altLang="id-ID" smtClean="0">
                <a:latin typeface="Arial" panose="020B0604020202020204" pitchFamily="34" charset="0"/>
                <a:ea typeface="ＭＳ Ｐゴシック" panose="020B0600070205080204" pitchFamily="34" charset="-128"/>
              </a:rPr>
              <a:t>Goal </a:t>
            </a:r>
            <a:r>
              <a:rPr lang="en-US" altLang="id-ID">
                <a:latin typeface="Arial" panose="020B0604020202020204" pitchFamily="34" charset="0"/>
                <a:ea typeface="ＭＳ Ｐゴシック" panose="020B0600070205080204" pitchFamily="34" charset="-128"/>
              </a:rPr>
              <a:t>2 - Business Agility</a:t>
            </a:r>
            <a:endParaRPr lang="id-ID"/>
          </a:p>
        </p:txBody>
      </p:sp>
      <p:sp>
        <p:nvSpPr>
          <p:cNvPr id="3" name="Content Placeholder 2"/>
          <p:cNvSpPr>
            <a:spLocks noGrp="1"/>
          </p:cNvSpPr>
          <p:nvPr>
            <p:ph idx="1"/>
          </p:nvPr>
        </p:nvSpPr>
        <p:spPr>
          <a:xfrm>
            <a:off x="184897" y="1588957"/>
            <a:ext cx="8814723" cy="4587254"/>
          </a:xfrm>
        </p:spPr>
        <p:txBody>
          <a:bodyPr anchor="ctr">
            <a:normAutofit/>
          </a:bodyPr>
          <a:lstStyle/>
          <a:p>
            <a:pPr>
              <a:lnSpc>
                <a:spcPct val="150000"/>
              </a:lnSpc>
            </a:pPr>
            <a:r>
              <a:rPr lang="en-US" altLang="id-ID" sz="2400" dirty="0">
                <a:latin typeface="+mj-lt"/>
                <a:ea typeface="ＭＳ Ｐゴシック" panose="020B0600070205080204" pitchFamily="34" charset="-128"/>
              </a:rPr>
              <a:t>More than scalability - </a:t>
            </a:r>
            <a:r>
              <a:rPr lang="en-US" altLang="id-ID" sz="2400" b="1" i="1" dirty="0">
                <a:latin typeface="+mj-lt"/>
                <a:ea typeface="ＭＳ Ｐゴシック" panose="020B0600070205080204" pitchFamily="34" charset="-128"/>
              </a:rPr>
              <a:t>elasticity</a:t>
            </a:r>
            <a:endParaRPr lang="en-US" altLang="id-ID" sz="2400" dirty="0">
              <a:latin typeface="+mj-lt"/>
              <a:ea typeface="ＭＳ Ｐゴシック" panose="020B0600070205080204" pitchFamily="34" charset="-128"/>
            </a:endParaRPr>
          </a:p>
          <a:p>
            <a:pPr lvl="1">
              <a:lnSpc>
                <a:spcPct val="150000"/>
              </a:lnSpc>
              <a:buFontTx/>
              <a:buChar char="-"/>
            </a:pPr>
            <a:r>
              <a:rPr lang="en-US" altLang="id-ID" sz="2400" dirty="0" smtClean="0">
                <a:latin typeface="+mj-lt"/>
                <a:ea typeface="Arial" panose="020B0604020202020204" pitchFamily="34" charset="0"/>
                <a:cs typeface="Arial" panose="020B0604020202020204" pitchFamily="34" charset="0"/>
              </a:rPr>
              <a:t>Ely </a:t>
            </a:r>
            <a:r>
              <a:rPr lang="en-US" altLang="id-ID" sz="2400" dirty="0">
                <a:latin typeface="+mj-lt"/>
                <a:ea typeface="Arial" panose="020B0604020202020204" pitchFamily="34" charset="0"/>
                <a:cs typeface="Arial" panose="020B0604020202020204" pitchFamily="34" charset="0"/>
              </a:rPr>
              <a:t>Lilly in rapidly changing health care </a:t>
            </a:r>
            <a:r>
              <a:rPr lang="en-US" altLang="id-ID" sz="2400" dirty="0" smtClean="0">
                <a:latin typeface="+mj-lt"/>
                <a:ea typeface="Arial" panose="020B0604020202020204" pitchFamily="34" charset="0"/>
                <a:cs typeface="Arial" panose="020B0604020202020204" pitchFamily="34" charset="0"/>
              </a:rPr>
              <a:t>business</a:t>
            </a:r>
            <a:endParaRPr lang="id-ID" altLang="id-ID" sz="2400" dirty="0" smtClean="0">
              <a:latin typeface="+mj-lt"/>
              <a:ea typeface="Arial" panose="020B0604020202020204" pitchFamily="34" charset="0"/>
              <a:cs typeface="Arial" panose="020B0604020202020204" pitchFamily="34" charset="0"/>
            </a:endParaRPr>
          </a:p>
          <a:p>
            <a:pPr lvl="2">
              <a:lnSpc>
                <a:spcPct val="150000"/>
              </a:lnSpc>
              <a:buFont typeface="Wingdings" pitchFamily="2" charset="2"/>
              <a:buChar char="ü"/>
            </a:pPr>
            <a:r>
              <a:rPr lang="en-US" altLang="id-ID" sz="2400" dirty="0" smtClean="0">
                <a:latin typeface="+mj-lt"/>
                <a:ea typeface="Arial" panose="020B0604020202020204" pitchFamily="34" charset="0"/>
                <a:cs typeface="Arial" panose="020B0604020202020204" pitchFamily="34" charset="0"/>
              </a:rPr>
              <a:t>Used </a:t>
            </a:r>
            <a:r>
              <a:rPr lang="en-US" altLang="id-ID" sz="2400" dirty="0">
                <a:latin typeface="+mj-lt"/>
                <a:ea typeface="Arial" panose="020B0604020202020204" pitchFamily="34" charset="0"/>
                <a:cs typeface="Arial" panose="020B0604020202020204" pitchFamily="34" charset="0"/>
              </a:rPr>
              <a:t>to take 3 - 4 months to give a department a server cluster, then they would hoard it</a:t>
            </a:r>
          </a:p>
          <a:p>
            <a:pPr lvl="1">
              <a:lnSpc>
                <a:spcPct val="150000"/>
              </a:lnSpc>
              <a:buFontTx/>
              <a:buChar char="-"/>
            </a:pPr>
            <a:r>
              <a:rPr lang="en-US" altLang="id-ID" sz="2400" dirty="0" smtClean="0">
                <a:latin typeface="+mj-lt"/>
                <a:ea typeface="Arial" panose="020B0604020202020204" pitchFamily="34" charset="0"/>
                <a:cs typeface="Arial" panose="020B0604020202020204" pitchFamily="34" charset="0"/>
              </a:rPr>
              <a:t>Using </a:t>
            </a:r>
            <a:r>
              <a:rPr lang="en-US" altLang="id-ID" sz="2400" dirty="0">
                <a:latin typeface="+mj-lt"/>
                <a:ea typeface="Arial" panose="020B0604020202020204" pitchFamily="34" charset="0"/>
                <a:cs typeface="Arial" panose="020B0604020202020204" pitchFamily="34" charset="0"/>
              </a:rPr>
              <a:t>EC2, about 5 </a:t>
            </a:r>
            <a:r>
              <a:rPr lang="en-US" altLang="id-ID" sz="2400" dirty="0" smtClean="0">
                <a:latin typeface="+mj-lt"/>
                <a:ea typeface="Arial" panose="020B0604020202020204" pitchFamily="34" charset="0"/>
                <a:cs typeface="Arial" panose="020B0604020202020204" pitchFamily="34" charset="0"/>
              </a:rPr>
              <a:t>minutes</a:t>
            </a:r>
            <a:endParaRPr lang="id-ID" altLang="id-ID" sz="2400" dirty="0" smtClean="0">
              <a:latin typeface="+mj-lt"/>
              <a:ea typeface="Arial" panose="020B0604020202020204" pitchFamily="34" charset="0"/>
              <a:cs typeface="Arial" panose="020B0604020202020204" pitchFamily="34" charset="0"/>
            </a:endParaRPr>
          </a:p>
          <a:p>
            <a:pPr lvl="2">
              <a:lnSpc>
                <a:spcPct val="150000"/>
              </a:lnSpc>
              <a:buFont typeface="Wingdings" pitchFamily="2" charset="2"/>
              <a:buChar char="ü"/>
            </a:pPr>
            <a:r>
              <a:rPr lang="en-US" altLang="id-ID" sz="2400" dirty="0" smtClean="0">
                <a:latin typeface="+mj-lt"/>
                <a:ea typeface="Arial" panose="020B0604020202020204" pitchFamily="34" charset="0"/>
                <a:cs typeface="Arial" panose="020B0604020202020204" pitchFamily="34" charset="0"/>
              </a:rPr>
              <a:t>And </a:t>
            </a:r>
            <a:r>
              <a:rPr lang="en-US" altLang="id-ID" sz="2400" dirty="0">
                <a:latin typeface="+mj-lt"/>
                <a:ea typeface="Arial" panose="020B0604020202020204" pitchFamily="34" charset="0"/>
                <a:cs typeface="Arial" panose="020B0604020202020204" pitchFamily="34" charset="0"/>
              </a:rPr>
              <a:t>they give it back when they are done</a:t>
            </a:r>
          </a:p>
          <a:p>
            <a:pPr>
              <a:lnSpc>
                <a:spcPct val="150000"/>
              </a:lnSpc>
            </a:pPr>
            <a:r>
              <a:rPr lang="en-US" altLang="id-ID" sz="2400" dirty="0">
                <a:latin typeface="+mj-lt"/>
                <a:ea typeface="ＭＳ Ｐゴシック" panose="020B0600070205080204" pitchFamily="34" charset="-128"/>
              </a:rPr>
              <a:t>Scaling back is as important as scaling </a:t>
            </a:r>
            <a:r>
              <a:rPr lang="en-US" altLang="id-ID" sz="2400" dirty="0" smtClean="0">
                <a:latin typeface="+mj-lt"/>
                <a:ea typeface="ＭＳ Ｐゴシック" panose="020B0600070205080204" pitchFamily="34" charset="-128"/>
              </a:rPr>
              <a:t>up</a:t>
            </a:r>
            <a:endParaRPr lang="en-US" altLang="id-ID" sz="2400" dirty="0">
              <a:latin typeface="+mj-lt"/>
              <a:ea typeface="ＭＳ Ｐゴシック" panose="020B0600070205080204" pitchFamily="34" charset="-128"/>
            </a:endParaRPr>
          </a:p>
        </p:txBody>
      </p:sp>
      <p:sp>
        <p:nvSpPr>
          <p:cNvPr id="4" name="Date Placeholder 3"/>
          <p:cNvSpPr>
            <a:spLocks noGrp="1"/>
          </p:cNvSpPr>
          <p:nvPr>
            <p:ph type="dt" sz="half" idx="10"/>
          </p:nvPr>
        </p:nvSpPr>
        <p:spPr/>
        <p:txBody>
          <a:bodyPr/>
          <a:lstStyle/>
          <a:p>
            <a:fld id="{D7557977-ABEF-414F-8A2D-86B96A62D149}"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78</a:t>
            </a:fld>
            <a:endParaRPr lang="id-ID" dirty="0"/>
          </a:p>
        </p:txBody>
      </p:sp>
    </p:spTree>
    <p:extLst>
      <p:ext uri="{BB962C8B-B14F-4D97-AF65-F5344CB8AC3E}">
        <p14:creationId xmlns:p14="http://schemas.microsoft.com/office/powerpoint/2010/main" val="169372529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altLang="id-ID" smtClean="0">
                <a:latin typeface="Arial" panose="020B0604020202020204" pitchFamily="34" charset="0"/>
                <a:ea typeface="ＭＳ Ｐゴシック" panose="020B0600070205080204" pitchFamily="34" charset="-128"/>
              </a:rPr>
              <a:t>	</a:t>
            </a:r>
            <a:r>
              <a:rPr lang="en-US" altLang="id-ID" smtClean="0">
                <a:latin typeface="Arial" panose="020B0604020202020204" pitchFamily="34" charset="0"/>
                <a:ea typeface="ＭＳ Ｐゴシック" panose="020B0600070205080204" pitchFamily="34" charset="-128"/>
              </a:rPr>
              <a:t>Goal </a:t>
            </a:r>
            <a:r>
              <a:rPr lang="en-US" altLang="id-ID">
                <a:latin typeface="Arial" panose="020B0604020202020204" pitchFamily="34" charset="0"/>
                <a:ea typeface="ＭＳ Ｐゴシック" panose="020B0600070205080204" pitchFamily="34" charset="-128"/>
              </a:rPr>
              <a:t>3 - Stick to Our Business</a:t>
            </a:r>
            <a:endParaRPr lang="id-ID"/>
          </a:p>
        </p:txBody>
      </p:sp>
      <p:sp>
        <p:nvSpPr>
          <p:cNvPr id="3" name="Content Placeholder 2"/>
          <p:cNvSpPr>
            <a:spLocks noGrp="1"/>
          </p:cNvSpPr>
          <p:nvPr>
            <p:ph idx="1"/>
          </p:nvPr>
        </p:nvSpPr>
        <p:spPr>
          <a:xfrm>
            <a:off x="184897" y="1658983"/>
            <a:ext cx="8814723" cy="4517228"/>
          </a:xfrm>
        </p:spPr>
        <p:txBody>
          <a:bodyPr anchor="ctr">
            <a:normAutofit fontScale="92500"/>
          </a:bodyPr>
          <a:lstStyle/>
          <a:p>
            <a:pPr>
              <a:lnSpc>
                <a:spcPct val="150000"/>
              </a:lnSpc>
            </a:pPr>
            <a:r>
              <a:rPr lang="en-US" altLang="id-ID" sz="2400" dirty="0">
                <a:latin typeface="+mj-lt"/>
                <a:ea typeface="ＭＳ Ｐゴシック" panose="020B0600070205080204" pitchFamily="34" charset="-128"/>
              </a:rPr>
              <a:t>Most companies don't WANT to do system administration</a:t>
            </a:r>
          </a:p>
          <a:p>
            <a:pPr marL="536575" lvl="1" indent="-268288">
              <a:lnSpc>
                <a:spcPct val="150000"/>
              </a:lnSpc>
              <a:buFontTx/>
              <a:buChar char="-"/>
            </a:pPr>
            <a:r>
              <a:rPr lang="en-US" altLang="id-ID" sz="2400" dirty="0" smtClean="0">
                <a:latin typeface="+mj-lt"/>
                <a:ea typeface="Arial" panose="020B0604020202020204" pitchFamily="34" charset="0"/>
                <a:cs typeface="Arial" panose="020B0604020202020204" pitchFamily="34" charset="0"/>
              </a:rPr>
              <a:t>Forbes </a:t>
            </a:r>
            <a:r>
              <a:rPr lang="en-US" altLang="id-ID" sz="2400" dirty="0">
                <a:latin typeface="+mj-lt"/>
                <a:ea typeface="Arial" panose="020B0604020202020204" pitchFamily="34" charset="0"/>
                <a:cs typeface="Arial" panose="020B0604020202020204" pitchFamily="34" charset="0"/>
              </a:rPr>
              <a:t>says</a:t>
            </a:r>
            <a:r>
              <a:rPr lang="en-US" altLang="id-ID" sz="2400" dirty="0" smtClean="0">
                <a:latin typeface="+mj-lt"/>
                <a:ea typeface="Arial" panose="020B0604020202020204" pitchFamily="34" charset="0"/>
                <a:cs typeface="Arial" panose="020B0604020202020204" pitchFamily="34" charset="0"/>
              </a:rPr>
              <a:t>:</a:t>
            </a:r>
            <a:endParaRPr lang="id-ID" altLang="id-ID" sz="2400" dirty="0" smtClean="0">
              <a:latin typeface="+mj-lt"/>
              <a:ea typeface="Arial" panose="020B0604020202020204" pitchFamily="34" charset="0"/>
              <a:cs typeface="Arial" panose="020B0604020202020204" pitchFamily="34" charset="0"/>
            </a:endParaRPr>
          </a:p>
          <a:p>
            <a:pPr lvl="2">
              <a:lnSpc>
                <a:spcPct val="150000"/>
              </a:lnSpc>
              <a:buFont typeface="Wingdings" pitchFamily="2" charset="2"/>
              <a:buChar char="ü"/>
            </a:pPr>
            <a:r>
              <a:rPr lang="en-US" altLang="id-ID" sz="2400" i="1" dirty="0" smtClean="0">
                <a:latin typeface="+mj-lt"/>
                <a:ea typeface="Arial" panose="020B0604020202020204" pitchFamily="34" charset="0"/>
                <a:cs typeface="Arial" panose="020B0604020202020204" pitchFamily="34" charset="0"/>
              </a:rPr>
              <a:t>We </a:t>
            </a:r>
            <a:r>
              <a:rPr lang="en-US" altLang="id-ID" sz="2400" i="1" dirty="0">
                <a:latin typeface="+mj-lt"/>
                <a:ea typeface="Arial" panose="020B0604020202020204" pitchFamily="34" charset="0"/>
                <a:cs typeface="Arial" panose="020B0604020202020204" pitchFamily="34" charset="0"/>
              </a:rPr>
              <a:t>are is a publishing company, not a software company</a:t>
            </a:r>
          </a:p>
          <a:p>
            <a:pPr>
              <a:lnSpc>
                <a:spcPct val="150000"/>
              </a:lnSpc>
            </a:pPr>
            <a:r>
              <a:rPr lang="en-US" altLang="id-ID" sz="2400" i="1" dirty="0">
                <a:latin typeface="+mj-lt"/>
                <a:ea typeface="ＭＳ Ｐゴシック" panose="020B0600070205080204" pitchFamily="34" charset="-128"/>
              </a:rPr>
              <a:t>But beware:</a:t>
            </a:r>
          </a:p>
          <a:p>
            <a:pPr marL="536575" lvl="1" indent="-268288">
              <a:lnSpc>
                <a:spcPct val="150000"/>
              </a:lnSpc>
              <a:buFontTx/>
              <a:buChar char="-"/>
            </a:pPr>
            <a:r>
              <a:rPr lang="en-US" altLang="id-ID" sz="2400" i="1" dirty="0" smtClean="0">
                <a:latin typeface="+mj-lt"/>
                <a:ea typeface="Arial" panose="020B0604020202020204" pitchFamily="34" charset="0"/>
                <a:cs typeface="Arial" panose="020B0604020202020204" pitchFamily="34" charset="0"/>
              </a:rPr>
              <a:t>Do </a:t>
            </a:r>
            <a:r>
              <a:rPr lang="en-US" altLang="id-ID" sz="2400" i="1" dirty="0">
                <a:latin typeface="+mj-lt"/>
                <a:ea typeface="Arial" panose="020B0604020202020204" pitchFamily="34" charset="0"/>
                <a:cs typeface="Arial" panose="020B0604020202020204" pitchFamily="34" charset="0"/>
              </a:rPr>
              <a:t>you really save much on sys </a:t>
            </a:r>
            <a:r>
              <a:rPr lang="en-US" altLang="id-ID" sz="2400" i="1" dirty="0" smtClean="0">
                <a:latin typeface="+mj-lt"/>
                <a:ea typeface="Arial" panose="020B0604020202020204" pitchFamily="34" charset="0"/>
                <a:cs typeface="Arial" panose="020B0604020202020204" pitchFamily="34" charset="0"/>
              </a:rPr>
              <a:t>admin?</a:t>
            </a:r>
            <a:endParaRPr lang="id-ID" altLang="id-ID" sz="2400" i="1" dirty="0" smtClean="0">
              <a:latin typeface="+mj-lt"/>
              <a:ea typeface="Arial" panose="020B0604020202020204" pitchFamily="34" charset="0"/>
              <a:cs typeface="Arial" panose="020B0604020202020204" pitchFamily="34" charset="0"/>
            </a:endParaRPr>
          </a:p>
          <a:p>
            <a:pPr marL="536575" lvl="1" indent="-268288">
              <a:lnSpc>
                <a:spcPct val="150000"/>
              </a:lnSpc>
              <a:buFontTx/>
              <a:buChar char="-"/>
            </a:pPr>
            <a:r>
              <a:rPr lang="en-US" altLang="id-ID" sz="2400" i="1" dirty="0" smtClean="0">
                <a:latin typeface="+mj-lt"/>
                <a:ea typeface="Arial" panose="020B0604020202020204" pitchFamily="34" charset="0"/>
                <a:cs typeface="Arial" panose="020B0604020202020204" pitchFamily="34" charset="0"/>
              </a:rPr>
              <a:t>You </a:t>
            </a:r>
            <a:r>
              <a:rPr lang="en-US" altLang="id-ID" sz="2400" i="1" dirty="0">
                <a:latin typeface="+mj-lt"/>
                <a:ea typeface="Arial" panose="020B0604020202020204" pitchFamily="34" charset="0"/>
                <a:cs typeface="Arial" panose="020B0604020202020204" pitchFamily="34" charset="0"/>
              </a:rPr>
              <a:t>don't have the hardware, but you still need to manage the OS!</a:t>
            </a:r>
          </a:p>
        </p:txBody>
      </p:sp>
      <p:sp>
        <p:nvSpPr>
          <p:cNvPr id="4" name="Date Placeholder 3"/>
          <p:cNvSpPr>
            <a:spLocks noGrp="1"/>
          </p:cNvSpPr>
          <p:nvPr>
            <p:ph type="dt" sz="half" idx="10"/>
          </p:nvPr>
        </p:nvSpPr>
        <p:spPr/>
        <p:txBody>
          <a:bodyPr/>
          <a:lstStyle/>
          <a:p>
            <a:fld id="{A8FC6FF2-5933-4032-93F2-750DB17DFF38}"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79</a:t>
            </a:fld>
            <a:endParaRPr lang="id-ID" dirty="0"/>
          </a:p>
        </p:txBody>
      </p:sp>
    </p:spTree>
    <p:extLst>
      <p:ext uri="{BB962C8B-B14F-4D97-AF65-F5344CB8AC3E}">
        <p14:creationId xmlns:p14="http://schemas.microsoft.com/office/powerpoint/2010/main" val="20971493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smtClean="0"/>
              <a:t>	Komponen </a:t>
            </a:r>
            <a:r>
              <a:rPr lang="id-ID"/>
              <a:t>Cloud Computing</a:t>
            </a:r>
          </a:p>
        </p:txBody>
      </p:sp>
      <p:sp>
        <p:nvSpPr>
          <p:cNvPr id="3" name="Content Placeholder 2"/>
          <p:cNvSpPr>
            <a:spLocks noGrp="1"/>
          </p:cNvSpPr>
          <p:nvPr>
            <p:ph idx="1"/>
          </p:nvPr>
        </p:nvSpPr>
        <p:spPr>
          <a:xfrm>
            <a:off x="184897" y="1678897"/>
            <a:ext cx="8814723" cy="4497313"/>
          </a:xfrm>
        </p:spPr>
        <p:txBody>
          <a:bodyPr anchor="ctr">
            <a:normAutofit/>
          </a:bodyPr>
          <a:lstStyle/>
          <a:p>
            <a:pPr>
              <a:lnSpc>
                <a:spcPct val="150000"/>
              </a:lnSpc>
            </a:pPr>
            <a:r>
              <a:rPr lang="id-ID" sz="2400" dirty="0" smtClean="0"/>
              <a:t>Cloud Client </a:t>
            </a:r>
            <a:r>
              <a:rPr lang="id-ID" sz="2400" dirty="0"/>
              <a:t>adalah seperangkat komputer ataupun software yang didisain secara khusus untuk penggunaan layanan berbasis cloud </a:t>
            </a:r>
            <a:r>
              <a:rPr lang="id-ID" sz="2400" dirty="0" smtClean="0"/>
              <a:t>computing</a:t>
            </a:r>
          </a:p>
          <a:p>
            <a:pPr marL="0" indent="0">
              <a:lnSpc>
                <a:spcPct val="150000"/>
              </a:lnSpc>
              <a:buNone/>
            </a:pPr>
            <a:r>
              <a:rPr lang="id-ID" sz="2400" dirty="0"/>
              <a:t> </a:t>
            </a:r>
            <a:r>
              <a:rPr lang="id-ID" sz="2400" dirty="0" smtClean="0"/>
              <a:t>     - Mobile : </a:t>
            </a:r>
            <a:r>
              <a:rPr lang="id-ID" sz="2400" dirty="0"/>
              <a:t>Windows mobile, Symbian, dan lain-lain </a:t>
            </a:r>
            <a:endParaRPr lang="id-ID" sz="2400" dirty="0" smtClean="0"/>
          </a:p>
          <a:p>
            <a:pPr marL="0" indent="0">
              <a:lnSpc>
                <a:spcPct val="150000"/>
              </a:lnSpc>
              <a:buNone/>
            </a:pPr>
            <a:r>
              <a:rPr lang="id-ID" sz="2400" dirty="0"/>
              <a:t> </a:t>
            </a:r>
            <a:r>
              <a:rPr lang="id-ID" sz="2400" dirty="0" smtClean="0"/>
              <a:t>     - Thin </a:t>
            </a:r>
            <a:r>
              <a:rPr lang="id-ID" sz="2400" dirty="0"/>
              <a:t>Client </a:t>
            </a:r>
            <a:r>
              <a:rPr lang="id-ID" sz="2400" dirty="0" smtClean="0"/>
              <a:t>: </a:t>
            </a:r>
            <a:r>
              <a:rPr lang="id-ID" sz="2400" dirty="0"/>
              <a:t>Windows terminal service, CherryPal, dll </a:t>
            </a:r>
            <a:endParaRPr lang="id-ID" sz="2400" dirty="0" smtClean="0"/>
          </a:p>
          <a:p>
            <a:pPr marL="0" indent="0">
              <a:lnSpc>
                <a:spcPct val="150000"/>
              </a:lnSpc>
              <a:buNone/>
            </a:pPr>
            <a:r>
              <a:rPr lang="id-ID" sz="2400" dirty="0"/>
              <a:t> </a:t>
            </a:r>
            <a:r>
              <a:rPr lang="id-ID" sz="2400" dirty="0" smtClean="0"/>
              <a:t>     - Thick </a:t>
            </a:r>
            <a:r>
              <a:rPr lang="id-ID" sz="2400" dirty="0"/>
              <a:t>Client </a:t>
            </a:r>
            <a:r>
              <a:rPr lang="id-ID" sz="2400" dirty="0" smtClean="0"/>
              <a:t>: </a:t>
            </a:r>
            <a:r>
              <a:rPr lang="id-ID" sz="2400" dirty="0"/>
              <a:t>Internet explorer, FireFox, dll</a:t>
            </a:r>
          </a:p>
        </p:txBody>
      </p:sp>
      <p:sp>
        <p:nvSpPr>
          <p:cNvPr id="4" name="Date Placeholder 3"/>
          <p:cNvSpPr>
            <a:spLocks noGrp="1"/>
          </p:cNvSpPr>
          <p:nvPr>
            <p:ph type="dt" sz="half" idx="10"/>
          </p:nvPr>
        </p:nvSpPr>
        <p:spPr/>
        <p:txBody>
          <a:bodyPr/>
          <a:lstStyle/>
          <a:p>
            <a:fld id="{8BDB7414-5634-4780-9F87-86603E01D654}"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8</a:t>
            </a:fld>
            <a:endParaRPr lang="id-ID" dirty="0"/>
          </a:p>
        </p:txBody>
      </p:sp>
    </p:spTree>
    <p:extLst>
      <p:ext uri="{BB962C8B-B14F-4D97-AF65-F5344CB8AC3E}">
        <p14:creationId xmlns:p14="http://schemas.microsoft.com/office/powerpoint/2010/main" val="239752582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Cloud Computing Characteristics</a:t>
            </a:r>
            <a:endParaRPr lang="id-ID"/>
          </a:p>
        </p:txBody>
      </p:sp>
      <p:sp>
        <p:nvSpPr>
          <p:cNvPr id="3" name="Content Placeholder 2"/>
          <p:cNvSpPr>
            <a:spLocks noGrp="1"/>
          </p:cNvSpPr>
          <p:nvPr>
            <p:ph idx="1"/>
          </p:nvPr>
        </p:nvSpPr>
        <p:spPr>
          <a:xfrm>
            <a:off x="184897" y="1815737"/>
            <a:ext cx="8814723" cy="4360474"/>
          </a:xfrm>
        </p:spPr>
        <p:txBody>
          <a:bodyPr/>
          <a:lstStyle/>
          <a:p>
            <a:r>
              <a:rPr lang="en-US" sz="2400" kern="0" dirty="0">
                <a:solidFill>
                  <a:srgbClr val="000000"/>
                </a:solidFill>
                <a:ea typeface="ＭＳ Ｐゴシック" pitchFamily="-97" charset="-128"/>
              </a:rPr>
              <a:t>Common Characteristics:</a:t>
            </a:r>
          </a:p>
          <a:p>
            <a:pPr marL="0" indent="0">
              <a:buNone/>
            </a:pPr>
            <a:endParaRPr lang="id-ID" dirty="0"/>
          </a:p>
        </p:txBody>
      </p:sp>
      <p:sp>
        <p:nvSpPr>
          <p:cNvPr id="4" name="Date Placeholder 3"/>
          <p:cNvSpPr>
            <a:spLocks noGrp="1"/>
          </p:cNvSpPr>
          <p:nvPr>
            <p:ph type="dt" sz="half" idx="10"/>
          </p:nvPr>
        </p:nvSpPr>
        <p:spPr/>
        <p:txBody>
          <a:bodyPr/>
          <a:lstStyle/>
          <a:p>
            <a:fld id="{4F5F3F76-452F-4EF7-8A92-1A3678607049}"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80</a:t>
            </a:fld>
            <a:endParaRPr lang="id-ID"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767" y="2681031"/>
            <a:ext cx="7517475" cy="2265960"/>
          </a:xfrm>
          <a:prstGeom prst="rect">
            <a:avLst/>
          </a:prstGeom>
        </p:spPr>
      </p:pic>
    </p:spTree>
    <p:extLst>
      <p:ext uri="{BB962C8B-B14F-4D97-AF65-F5344CB8AC3E}">
        <p14:creationId xmlns:p14="http://schemas.microsoft.com/office/powerpoint/2010/main" val="232908089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Cloud Computing Characteristics</a:t>
            </a:r>
            <a:endParaRPr lang="id-ID"/>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6386" y="3064029"/>
            <a:ext cx="7556856" cy="1555362"/>
          </a:xfrm>
        </p:spPr>
      </p:pic>
      <p:sp>
        <p:nvSpPr>
          <p:cNvPr id="4" name="Date Placeholder 3"/>
          <p:cNvSpPr>
            <a:spLocks noGrp="1"/>
          </p:cNvSpPr>
          <p:nvPr>
            <p:ph type="dt" sz="half" idx="10"/>
          </p:nvPr>
        </p:nvSpPr>
        <p:spPr/>
        <p:txBody>
          <a:bodyPr/>
          <a:lstStyle/>
          <a:p>
            <a:fld id="{7FBD9081-2E3E-4781-BB0C-77457BCFE1E0}"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81</a:t>
            </a:fld>
            <a:endParaRPr lang="id-ID" dirty="0"/>
          </a:p>
        </p:txBody>
      </p:sp>
      <p:sp>
        <p:nvSpPr>
          <p:cNvPr id="8" name="Rectangle 7"/>
          <p:cNvSpPr/>
          <p:nvPr/>
        </p:nvSpPr>
        <p:spPr>
          <a:xfrm>
            <a:off x="184897" y="2107864"/>
            <a:ext cx="5865970" cy="461665"/>
          </a:xfrm>
          <a:prstGeom prst="rect">
            <a:avLst/>
          </a:prstGeom>
        </p:spPr>
        <p:txBody>
          <a:bodyPr wrap="square">
            <a:spAutoFit/>
          </a:bodyPr>
          <a:lstStyle/>
          <a:p>
            <a:pPr marL="342900" indent="-342900">
              <a:buFont typeface="Arial" panose="020B0604020202020204" pitchFamily="34" charset="0"/>
              <a:buChar char="•"/>
              <a:defRPr/>
            </a:pPr>
            <a:r>
              <a:rPr lang="en-US" sz="2400" kern="0">
                <a:solidFill>
                  <a:srgbClr val="000000"/>
                </a:solidFill>
                <a:ea typeface="ＭＳ Ｐゴシック" pitchFamily="-97" charset="-128"/>
              </a:rPr>
              <a:t>Essential Characteristics:</a:t>
            </a:r>
            <a:endParaRPr lang="en-US" sz="2400" kern="0" dirty="0">
              <a:solidFill>
                <a:srgbClr val="000000"/>
              </a:solidFill>
              <a:ea typeface="ＭＳ Ｐゴシック" pitchFamily="-97" charset="-128"/>
            </a:endParaRPr>
          </a:p>
        </p:txBody>
      </p:sp>
    </p:spTree>
    <p:extLst>
      <p:ext uri="{BB962C8B-B14F-4D97-AF65-F5344CB8AC3E}">
        <p14:creationId xmlns:p14="http://schemas.microsoft.com/office/powerpoint/2010/main" val="73050987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2337" y="509450"/>
            <a:ext cx="7347283" cy="751107"/>
          </a:xfrm>
        </p:spPr>
        <p:txBody>
          <a:bodyPr>
            <a:normAutofit fontScale="90000"/>
          </a:bodyPr>
          <a:lstStyle/>
          <a:p>
            <a:r>
              <a:rPr lang="id-ID" smtClean="0"/>
              <a:t>		Elasticity </a:t>
            </a:r>
            <a:r>
              <a:rPr lang="id-ID"/>
              <a:t>– Cloud Computing </a:t>
            </a:r>
          </a:p>
        </p:txBody>
      </p:sp>
      <p:sp>
        <p:nvSpPr>
          <p:cNvPr id="3" name="Content Placeholder 2"/>
          <p:cNvSpPr>
            <a:spLocks noGrp="1"/>
          </p:cNvSpPr>
          <p:nvPr>
            <p:ph idx="1"/>
          </p:nvPr>
        </p:nvSpPr>
        <p:spPr/>
        <p:txBody>
          <a:bodyPr>
            <a:normAutofit/>
          </a:bodyPr>
          <a:lstStyle/>
          <a:p>
            <a:pPr marL="0" indent="0">
              <a:buNone/>
            </a:pPr>
            <a:r>
              <a:rPr lang="en-US" sz="2400" dirty="0"/>
              <a:t>Elasticity - Hosting Vs. </a:t>
            </a:r>
            <a:r>
              <a:rPr lang="en-US" sz="2400" dirty="0" err="1"/>
              <a:t>IaaS</a:t>
            </a:r>
            <a:r>
              <a:rPr lang="en-US" sz="2400" dirty="0"/>
              <a:t> Cloud </a:t>
            </a:r>
            <a:r>
              <a:rPr lang="en-US" dirty="0"/>
              <a:t/>
            </a:r>
            <a:br>
              <a:rPr lang="en-US" dirty="0"/>
            </a:br>
            <a:endParaRPr lang="id-ID" dirty="0" smtClean="0"/>
          </a:p>
          <a:p>
            <a:pPr marL="0" indent="0">
              <a:buNone/>
            </a:pPr>
            <a:endParaRPr lang="id-ID" dirty="0" smtClean="0"/>
          </a:p>
          <a:p>
            <a:pPr marL="0" indent="0">
              <a:buNone/>
            </a:pPr>
            <a:endParaRPr lang="id-ID" dirty="0"/>
          </a:p>
          <a:p>
            <a:pPr marL="0" indent="0">
              <a:buNone/>
            </a:pPr>
            <a:endParaRPr lang="id-ID" dirty="0" smtClean="0"/>
          </a:p>
          <a:p>
            <a:pPr marL="0" indent="0">
              <a:buNone/>
            </a:pPr>
            <a:endParaRPr lang="id-ID" dirty="0"/>
          </a:p>
          <a:p>
            <a:pPr marL="0" indent="0">
              <a:buNone/>
            </a:pPr>
            <a:endParaRPr lang="id-ID" dirty="0" smtClean="0"/>
          </a:p>
          <a:p>
            <a:pPr marL="0" indent="0">
              <a:buNone/>
            </a:pPr>
            <a:endParaRPr lang="id-ID" dirty="0"/>
          </a:p>
          <a:p>
            <a:pPr marL="0" indent="0">
              <a:buNone/>
            </a:pPr>
            <a:endParaRPr lang="id-ID" dirty="0" smtClean="0"/>
          </a:p>
          <a:p>
            <a:pPr marL="0" indent="0">
              <a:buNone/>
            </a:pPr>
            <a:r>
              <a:rPr lang="en-US" dirty="0"/>
              <a:t>• On-demand computing resources – e.g., servers, storage</a:t>
            </a:r>
            <a:br>
              <a:rPr lang="en-US" dirty="0"/>
            </a:br>
            <a:r>
              <a:rPr lang="en-US" dirty="0"/>
              <a:t>• Efficient use of resources – pay per usage time (pay-as-you-go) </a:t>
            </a:r>
            <a:endParaRPr lang="id-ID" dirty="0"/>
          </a:p>
        </p:txBody>
      </p:sp>
      <p:sp>
        <p:nvSpPr>
          <p:cNvPr id="4" name="Date Placeholder 3"/>
          <p:cNvSpPr>
            <a:spLocks noGrp="1"/>
          </p:cNvSpPr>
          <p:nvPr>
            <p:ph type="dt" sz="half" idx="10"/>
          </p:nvPr>
        </p:nvSpPr>
        <p:spPr/>
        <p:txBody>
          <a:bodyPr/>
          <a:lstStyle/>
          <a:p>
            <a:fld id="{D41ECD6A-96C8-425D-92FB-54DCBF6AA8B4}"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82</a:t>
            </a:fld>
            <a:endParaRPr lang="id-ID"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5743" y="2110419"/>
            <a:ext cx="3943867" cy="3005384"/>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40" y="2110419"/>
            <a:ext cx="4578889" cy="2855431"/>
          </a:xfrm>
          <a:prstGeom prst="rect">
            <a:avLst/>
          </a:prstGeom>
        </p:spPr>
      </p:pic>
    </p:spTree>
    <p:extLst>
      <p:ext uri="{BB962C8B-B14F-4D97-AF65-F5344CB8AC3E}">
        <p14:creationId xmlns:p14="http://schemas.microsoft.com/office/powerpoint/2010/main" val="172688767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a:t>What is Elasticity (Auto-Scaling)? </a:t>
            </a:r>
          </a:p>
        </p:txBody>
      </p:sp>
      <p:sp>
        <p:nvSpPr>
          <p:cNvPr id="3" name="Content Placeholder 2"/>
          <p:cNvSpPr>
            <a:spLocks noGrp="1"/>
          </p:cNvSpPr>
          <p:nvPr>
            <p:ph idx="1"/>
          </p:nvPr>
        </p:nvSpPr>
        <p:spPr>
          <a:xfrm>
            <a:off x="184897" y="1606731"/>
            <a:ext cx="8814723" cy="4816798"/>
          </a:xfrm>
        </p:spPr>
        <p:txBody>
          <a:bodyPr anchor="ctr">
            <a:normAutofit fontScale="92500" lnSpcReduction="10000"/>
          </a:bodyPr>
          <a:lstStyle/>
          <a:p>
            <a:pPr>
              <a:lnSpc>
                <a:spcPct val="150000"/>
              </a:lnSpc>
            </a:pPr>
            <a:r>
              <a:rPr lang="en-US" sz="2400" dirty="0" smtClean="0"/>
              <a:t>The </a:t>
            </a:r>
            <a:r>
              <a:rPr lang="en-US" sz="2400" dirty="0"/>
              <a:t>ability of a system to dynamically adapt its </a:t>
            </a:r>
            <a:r>
              <a:rPr lang="en-US" sz="2400" dirty="0" smtClean="0"/>
              <a:t>underlying</a:t>
            </a:r>
            <a:r>
              <a:rPr lang="id-ID" sz="2400" dirty="0" smtClean="0"/>
              <a:t> </a:t>
            </a:r>
            <a:r>
              <a:rPr lang="en-US" sz="2400" dirty="0" smtClean="0"/>
              <a:t>computing </a:t>
            </a:r>
            <a:r>
              <a:rPr lang="en-US" sz="2400" dirty="0"/>
              <a:t>infrastructure resources in response to </a:t>
            </a:r>
            <a:r>
              <a:rPr lang="en-US" sz="2400" dirty="0" smtClean="0"/>
              <a:t>variable</a:t>
            </a:r>
            <a:r>
              <a:rPr lang="id-ID" sz="2400" dirty="0" smtClean="0"/>
              <a:t> </a:t>
            </a:r>
            <a:r>
              <a:rPr lang="en-US" sz="2400" dirty="0" smtClean="0"/>
              <a:t>workload </a:t>
            </a:r>
            <a:r>
              <a:rPr lang="en-US" sz="2400" dirty="0"/>
              <a:t>changes over </a:t>
            </a:r>
            <a:r>
              <a:rPr lang="en-US" sz="2400" dirty="0" smtClean="0"/>
              <a:t>time</a:t>
            </a:r>
            <a:endParaRPr lang="id-ID" sz="2400" dirty="0"/>
          </a:p>
          <a:p>
            <a:pPr>
              <a:lnSpc>
                <a:spcPct val="150000"/>
              </a:lnSpc>
            </a:pPr>
            <a:r>
              <a:rPr lang="en-US" sz="2400" dirty="0" smtClean="0"/>
              <a:t>Can </a:t>
            </a:r>
            <a:r>
              <a:rPr lang="en-US" sz="2400" dirty="0"/>
              <a:t>be at </a:t>
            </a:r>
            <a:r>
              <a:rPr lang="en-US" sz="2400" dirty="0" err="1"/>
              <a:t>SaaS</a:t>
            </a:r>
            <a:r>
              <a:rPr lang="en-US" sz="2400" dirty="0"/>
              <a:t>, </a:t>
            </a:r>
            <a:r>
              <a:rPr lang="en-US" sz="2400" dirty="0" err="1"/>
              <a:t>PaaS</a:t>
            </a:r>
            <a:r>
              <a:rPr lang="en-US" sz="2400" dirty="0"/>
              <a:t>, </a:t>
            </a:r>
            <a:r>
              <a:rPr lang="en-US" sz="2400" dirty="0" err="1"/>
              <a:t>IaaS</a:t>
            </a:r>
            <a:r>
              <a:rPr lang="en-US" sz="2400" dirty="0"/>
              <a:t> </a:t>
            </a:r>
            <a:endParaRPr lang="id-ID" sz="2400" dirty="0" smtClean="0"/>
          </a:p>
          <a:p>
            <a:pPr>
              <a:lnSpc>
                <a:spcPct val="150000"/>
              </a:lnSpc>
            </a:pPr>
            <a:r>
              <a:rPr lang="en-US" sz="2400" dirty="0" err="1" smtClean="0"/>
              <a:t>IaaS</a:t>
            </a:r>
            <a:r>
              <a:rPr lang="en-US" sz="2400" dirty="0" smtClean="0"/>
              <a:t> </a:t>
            </a:r>
            <a:r>
              <a:rPr lang="en-US" sz="2400" dirty="0"/>
              <a:t>Elasticity</a:t>
            </a:r>
            <a:br>
              <a:rPr lang="en-US" sz="2400" dirty="0"/>
            </a:br>
            <a:r>
              <a:rPr lang="id-ID" sz="2400" dirty="0" smtClean="0"/>
              <a:t>-</a:t>
            </a:r>
            <a:r>
              <a:rPr lang="en-US" sz="2400" dirty="0" smtClean="0"/>
              <a:t> </a:t>
            </a:r>
            <a:r>
              <a:rPr lang="en-US" sz="2400" dirty="0"/>
              <a:t>Adding/removing virtual or physical servers</a:t>
            </a:r>
            <a:br>
              <a:rPr lang="en-US" sz="2400" dirty="0"/>
            </a:br>
            <a:r>
              <a:rPr lang="id-ID" sz="2400" dirty="0" smtClean="0"/>
              <a:t>-</a:t>
            </a:r>
            <a:r>
              <a:rPr lang="en-US" sz="2400" dirty="0" smtClean="0"/>
              <a:t> </a:t>
            </a:r>
            <a:r>
              <a:rPr lang="en-US" sz="2400" dirty="0"/>
              <a:t>Increasing/decreasing CPU, memory and storage capacity </a:t>
            </a:r>
            <a:r>
              <a:rPr lang="en-US" sz="2400" dirty="0" smtClean="0"/>
              <a:t>by</a:t>
            </a:r>
            <a:r>
              <a:rPr lang="id-ID" sz="2400" dirty="0" smtClean="0"/>
              <a:t> </a:t>
            </a:r>
            <a:r>
              <a:rPr lang="en-US" sz="2400" dirty="0" smtClean="0"/>
              <a:t>adding/removing </a:t>
            </a:r>
            <a:r>
              <a:rPr lang="en-US" sz="2400" dirty="0"/>
              <a:t>additional hardware components to </a:t>
            </a:r>
            <a:r>
              <a:rPr lang="en-US" sz="2400" dirty="0" smtClean="0"/>
              <a:t>existing</a:t>
            </a:r>
            <a:r>
              <a:rPr lang="id-ID" sz="2400" dirty="0" smtClean="0"/>
              <a:t> </a:t>
            </a:r>
            <a:r>
              <a:rPr lang="en-US" sz="2400" dirty="0" smtClean="0"/>
              <a:t>machines</a:t>
            </a:r>
            <a:endParaRPr lang="id-ID" sz="2400" dirty="0"/>
          </a:p>
        </p:txBody>
      </p:sp>
      <p:sp>
        <p:nvSpPr>
          <p:cNvPr id="4" name="Date Placeholder 3"/>
          <p:cNvSpPr>
            <a:spLocks noGrp="1"/>
          </p:cNvSpPr>
          <p:nvPr>
            <p:ph type="dt" sz="half" idx="10"/>
          </p:nvPr>
        </p:nvSpPr>
        <p:spPr/>
        <p:txBody>
          <a:bodyPr/>
          <a:lstStyle/>
          <a:p>
            <a:fld id="{F47D59F5-3C80-4E4C-B9F8-987D4CEE1C90}"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83</a:t>
            </a:fld>
            <a:endParaRPr lang="id-ID" dirty="0"/>
          </a:p>
        </p:txBody>
      </p:sp>
    </p:spTree>
    <p:extLst>
      <p:ext uri="{BB962C8B-B14F-4D97-AF65-F5344CB8AC3E}">
        <p14:creationId xmlns:p14="http://schemas.microsoft.com/office/powerpoint/2010/main" val="397552118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a:t>What is Elasticity (Auto-Scaling)? </a:t>
            </a:r>
          </a:p>
        </p:txBody>
      </p:sp>
      <p:sp>
        <p:nvSpPr>
          <p:cNvPr id="3" name="Content Placeholder 2"/>
          <p:cNvSpPr>
            <a:spLocks noGrp="1"/>
          </p:cNvSpPr>
          <p:nvPr>
            <p:ph idx="1"/>
          </p:nvPr>
        </p:nvSpPr>
        <p:spPr>
          <a:xfrm>
            <a:off x="184897" y="1685109"/>
            <a:ext cx="8814723" cy="4491102"/>
          </a:xfrm>
        </p:spPr>
        <p:txBody>
          <a:bodyPr anchor="ctr">
            <a:normAutofit/>
          </a:bodyPr>
          <a:lstStyle/>
          <a:p>
            <a:pPr algn="just">
              <a:lnSpc>
                <a:spcPct val="150000"/>
              </a:lnSpc>
              <a:buFontTx/>
              <a:buChar char="-"/>
            </a:pPr>
            <a:r>
              <a:rPr lang="en-US" sz="2400" dirty="0" smtClean="0"/>
              <a:t>Increasing/decreasing </a:t>
            </a:r>
            <a:r>
              <a:rPr lang="en-US" sz="2400" dirty="0"/>
              <a:t>network speed and number of IP </a:t>
            </a:r>
            <a:r>
              <a:rPr lang="id-ID" sz="2400" dirty="0" smtClean="0"/>
              <a:t> </a:t>
            </a:r>
            <a:r>
              <a:rPr lang="en-US" sz="2400" dirty="0" smtClean="0"/>
              <a:t>addresses</a:t>
            </a:r>
            <a:endParaRPr lang="id-ID" sz="2400" dirty="0" smtClean="0"/>
          </a:p>
          <a:p>
            <a:pPr algn="just">
              <a:lnSpc>
                <a:spcPct val="150000"/>
              </a:lnSpc>
              <a:buFontTx/>
              <a:buChar char="-"/>
            </a:pPr>
            <a:r>
              <a:rPr lang="en-US" sz="2400" dirty="0" smtClean="0"/>
              <a:t>Increasing/decreasing </a:t>
            </a:r>
            <a:r>
              <a:rPr lang="en-US" sz="2400" dirty="0"/>
              <a:t>amount of data transfer and number of </a:t>
            </a:r>
            <a:r>
              <a:rPr lang="en-US" sz="2400" dirty="0" smtClean="0"/>
              <a:t>data</a:t>
            </a:r>
            <a:r>
              <a:rPr lang="id-ID" sz="2400" dirty="0" smtClean="0"/>
              <a:t> </a:t>
            </a:r>
            <a:r>
              <a:rPr lang="en-US" sz="2400" dirty="0" smtClean="0"/>
              <a:t>operations/requests </a:t>
            </a:r>
            <a:r>
              <a:rPr lang="en-US" sz="2400" dirty="0"/>
              <a:t>of cloud </a:t>
            </a:r>
            <a:r>
              <a:rPr lang="en-US" sz="2400" dirty="0" smtClean="0"/>
              <a:t>resources</a:t>
            </a:r>
            <a:endParaRPr lang="id-ID" sz="2400" dirty="0" smtClean="0"/>
          </a:p>
          <a:p>
            <a:pPr marL="0" indent="0" algn="just">
              <a:lnSpc>
                <a:spcPct val="150000"/>
              </a:lnSpc>
              <a:buNone/>
            </a:pPr>
            <a:endParaRPr lang="id-ID" sz="2400" dirty="0" smtClean="0"/>
          </a:p>
          <a:p>
            <a:pPr marL="0" indent="0" algn="just">
              <a:lnSpc>
                <a:spcPct val="150000"/>
              </a:lnSpc>
              <a:buNone/>
            </a:pPr>
            <a:r>
              <a:rPr lang="en-US" sz="2400" dirty="0" smtClean="0"/>
              <a:t>• </a:t>
            </a:r>
            <a:r>
              <a:rPr lang="en-US" sz="2400" dirty="0"/>
              <a:t>Manual (user interface) vs. automated means (APIs</a:t>
            </a:r>
            <a:r>
              <a:rPr lang="en-US" sz="2400" dirty="0" smtClean="0"/>
              <a:t>)</a:t>
            </a:r>
            <a:endParaRPr lang="id-ID" sz="2400" dirty="0" smtClean="0"/>
          </a:p>
          <a:p>
            <a:pPr marL="0" indent="0" algn="just">
              <a:lnSpc>
                <a:spcPct val="150000"/>
              </a:lnSpc>
              <a:buNone/>
            </a:pPr>
            <a:r>
              <a:rPr lang="id-ID" sz="2400" dirty="0" smtClean="0"/>
              <a:t>   -</a:t>
            </a:r>
            <a:r>
              <a:rPr lang="en-US" sz="2400" dirty="0" smtClean="0"/>
              <a:t> </a:t>
            </a:r>
            <a:r>
              <a:rPr lang="en-US" sz="2400" dirty="0"/>
              <a:t>Auto-scaling </a:t>
            </a:r>
            <a:endParaRPr lang="id-ID" sz="2400" dirty="0"/>
          </a:p>
        </p:txBody>
      </p:sp>
      <p:sp>
        <p:nvSpPr>
          <p:cNvPr id="4" name="Date Placeholder 3"/>
          <p:cNvSpPr>
            <a:spLocks noGrp="1"/>
          </p:cNvSpPr>
          <p:nvPr>
            <p:ph type="dt" sz="half" idx="10"/>
          </p:nvPr>
        </p:nvSpPr>
        <p:spPr/>
        <p:txBody>
          <a:bodyPr/>
          <a:lstStyle/>
          <a:p>
            <a:fld id="{5BAA1093-E10B-469E-B4DE-2012598C4044}"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84</a:t>
            </a:fld>
            <a:endParaRPr lang="id-ID" dirty="0"/>
          </a:p>
        </p:txBody>
      </p:sp>
    </p:spTree>
    <p:extLst>
      <p:ext uri="{BB962C8B-B14F-4D97-AF65-F5344CB8AC3E}">
        <p14:creationId xmlns:p14="http://schemas.microsoft.com/office/powerpoint/2010/main" val="156958619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IaaS </a:t>
            </a:r>
            <a:r>
              <a:rPr lang="en-US"/>
              <a:t>Elasticity and Web Applications </a:t>
            </a:r>
            <a:endParaRPr lang="id-ID"/>
          </a:p>
        </p:txBody>
      </p:sp>
      <p:sp>
        <p:nvSpPr>
          <p:cNvPr id="3" name="Content Placeholder 2"/>
          <p:cNvSpPr>
            <a:spLocks noGrp="1"/>
          </p:cNvSpPr>
          <p:nvPr>
            <p:ph idx="1"/>
          </p:nvPr>
        </p:nvSpPr>
        <p:spPr>
          <a:xfrm>
            <a:off x="184897" y="1907177"/>
            <a:ext cx="8814723" cy="4269034"/>
          </a:xfrm>
        </p:spPr>
        <p:txBody>
          <a:bodyPr anchor="ctr">
            <a:normAutofit/>
          </a:bodyPr>
          <a:lstStyle/>
          <a:p>
            <a:pPr>
              <a:lnSpc>
                <a:spcPct val="150000"/>
              </a:lnSpc>
            </a:pPr>
            <a:r>
              <a:rPr lang="en-US" sz="2400" b="1" dirty="0" smtClean="0"/>
              <a:t>Key </a:t>
            </a:r>
            <a:r>
              <a:rPr lang="en-US" sz="2400" b="1" dirty="0"/>
              <a:t>characteristics of Web </a:t>
            </a:r>
            <a:r>
              <a:rPr lang="en-US" sz="2400" b="1" dirty="0" smtClean="0"/>
              <a:t>applications</a:t>
            </a:r>
            <a:endParaRPr lang="id-ID" sz="2400" b="1" dirty="0"/>
          </a:p>
          <a:p>
            <a:pPr marL="536575" indent="-268288">
              <a:lnSpc>
                <a:spcPct val="150000"/>
              </a:lnSpc>
              <a:buFontTx/>
              <a:buChar char="-"/>
            </a:pPr>
            <a:r>
              <a:rPr lang="en-US" sz="2400" dirty="0" smtClean="0"/>
              <a:t>Highly </a:t>
            </a:r>
            <a:r>
              <a:rPr lang="en-US" sz="2400" dirty="0"/>
              <a:t>transactional - business </a:t>
            </a:r>
            <a:r>
              <a:rPr lang="en-US" sz="2400" dirty="0" smtClean="0"/>
              <a:t>value</a:t>
            </a:r>
            <a:endParaRPr lang="id-ID" sz="2400" dirty="0"/>
          </a:p>
          <a:p>
            <a:pPr marL="536575" indent="-268288">
              <a:lnSpc>
                <a:spcPct val="150000"/>
              </a:lnSpc>
              <a:buFontTx/>
              <a:buChar char="-"/>
            </a:pPr>
            <a:r>
              <a:rPr lang="en-US" sz="2400" dirty="0" smtClean="0"/>
              <a:t>Commodity </a:t>
            </a:r>
            <a:r>
              <a:rPr lang="en-US" sz="2400" dirty="0"/>
              <a:t>- Variable workload </a:t>
            </a:r>
            <a:r>
              <a:rPr lang="en-US" sz="2400" dirty="0" smtClean="0"/>
              <a:t>patterns</a:t>
            </a:r>
            <a:endParaRPr lang="id-ID" sz="2400" dirty="0" smtClean="0"/>
          </a:p>
          <a:p>
            <a:pPr marL="0" indent="0">
              <a:lnSpc>
                <a:spcPct val="150000"/>
              </a:lnSpc>
              <a:buNone/>
            </a:pPr>
            <a:endParaRPr lang="id-ID" sz="2400" dirty="0"/>
          </a:p>
          <a:p>
            <a:pPr>
              <a:lnSpc>
                <a:spcPct val="150000"/>
              </a:lnSpc>
            </a:pPr>
            <a:r>
              <a:rPr lang="en-US" sz="2400" b="1" dirty="0" err="1" smtClean="0"/>
              <a:t>IaaS</a:t>
            </a:r>
            <a:r>
              <a:rPr lang="en-US" sz="2400" b="1" dirty="0" smtClean="0"/>
              <a:t> cloud</a:t>
            </a:r>
            <a:endParaRPr lang="id-ID" sz="2400" b="1" dirty="0"/>
          </a:p>
          <a:p>
            <a:pPr>
              <a:lnSpc>
                <a:spcPct val="150000"/>
              </a:lnSpc>
              <a:buFontTx/>
              <a:buChar char="-"/>
            </a:pPr>
            <a:r>
              <a:rPr lang="en-US" sz="2400" dirty="0" smtClean="0"/>
              <a:t>On-demand </a:t>
            </a:r>
            <a:r>
              <a:rPr lang="en-US" sz="2400" dirty="0"/>
              <a:t>computing resources/services – </a:t>
            </a:r>
            <a:r>
              <a:rPr lang="en-US" sz="2400" dirty="0" smtClean="0"/>
              <a:t>pay-as-you-go</a:t>
            </a:r>
            <a:endParaRPr lang="id-ID" sz="2400" dirty="0" smtClean="0"/>
          </a:p>
        </p:txBody>
      </p:sp>
      <p:sp>
        <p:nvSpPr>
          <p:cNvPr id="4" name="Date Placeholder 3"/>
          <p:cNvSpPr>
            <a:spLocks noGrp="1"/>
          </p:cNvSpPr>
          <p:nvPr>
            <p:ph type="dt" sz="half" idx="10"/>
          </p:nvPr>
        </p:nvSpPr>
        <p:spPr/>
        <p:txBody>
          <a:bodyPr/>
          <a:lstStyle/>
          <a:p>
            <a:fld id="{FB3BAC62-A78E-4621-AC4C-D3F6AA325F0B}"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85</a:t>
            </a:fld>
            <a:endParaRPr lang="id-ID" dirty="0"/>
          </a:p>
        </p:txBody>
      </p:sp>
    </p:spTree>
    <p:extLst>
      <p:ext uri="{BB962C8B-B14F-4D97-AF65-F5344CB8AC3E}">
        <p14:creationId xmlns:p14="http://schemas.microsoft.com/office/powerpoint/2010/main" val="128339302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IaaS Elasticity and Web Applications </a:t>
            </a:r>
            <a:endParaRPr lang="id-ID"/>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897" y="2290869"/>
            <a:ext cx="4141203" cy="3002151"/>
          </a:xfrm>
        </p:spPr>
      </p:pic>
      <p:sp>
        <p:nvSpPr>
          <p:cNvPr id="4" name="Date Placeholder 3"/>
          <p:cNvSpPr>
            <a:spLocks noGrp="1"/>
          </p:cNvSpPr>
          <p:nvPr>
            <p:ph type="dt" sz="half" idx="10"/>
          </p:nvPr>
        </p:nvSpPr>
        <p:spPr/>
        <p:txBody>
          <a:bodyPr/>
          <a:lstStyle/>
          <a:p>
            <a:fld id="{74814941-7654-41A8-A7F2-D05D402F0054}"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86</a:t>
            </a:fld>
            <a:endParaRPr lang="id-ID"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2258" y="2276797"/>
            <a:ext cx="4436820" cy="2956116"/>
          </a:xfrm>
          <a:prstGeom prst="rect">
            <a:avLst/>
          </a:prstGeom>
        </p:spPr>
      </p:pic>
    </p:spTree>
    <p:extLst>
      <p:ext uri="{BB962C8B-B14F-4D97-AF65-F5344CB8AC3E}">
        <p14:creationId xmlns:p14="http://schemas.microsoft.com/office/powerpoint/2010/main" val="37708992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Case Study – Animoto AWS Elasticity </a:t>
            </a:r>
            <a:endParaRPr lang="id-ID"/>
          </a:p>
        </p:txBody>
      </p:sp>
      <p:sp>
        <p:nvSpPr>
          <p:cNvPr id="3" name="Content Placeholder 2"/>
          <p:cNvSpPr>
            <a:spLocks noGrp="1"/>
          </p:cNvSpPr>
          <p:nvPr>
            <p:ph idx="1"/>
          </p:nvPr>
        </p:nvSpPr>
        <p:spPr/>
        <p:txBody>
          <a:bodyPr anchor="ctr">
            <a:normAutofit/>
          </a:bodyPr>
          <a:lstStyle/>
          <a:p>
            <a:pPr algn="just">
              <a:lnSpc>
                <a:spcPct val="150000"/>
              </a:lnSpc>
            </a:pPr>
            <a:r>
              <a:rPr lang="en-US" sz="2400" dirty="0" err="1" smtClean="0"/>
              <a:t>Animoto</a:t>
            </a:r>
            <a:r>
              <a:rPr lang="en-US" sz="2400" dirty="0" smtClean="0"/>
              <a:t> </a:t>
            </a:r>
            <a:r>
              <a:rPr lang="en-US" sz="2400" dirty="0"/>
              <a:t>an online video service, makes it easy to make </a:t>
            </a:r>
            <a:r>
              <a:rPr lang="en-US" sz="2400" dirty="0" smtClean="0"/>
              <a:t>and</a:t>
            </a:r>
            <a:r>
              <a:rPr lang="id-ID" sz="2400" dirty="0" smtClean="0"/>
              <a:t> </a:t>
            </a:r>
            <a:r>
              <a:rPr lang="en-US" sz="2400" dirty="0" smtClean="0"/>
              <a:t>share </a:t>
            </a:r>
            <a:r>
              <a:rPr lang="en-US" sz="2400" dirty="0"/>
              <a:t>videos in just a few </a:t>
            </a:r>
            <a:r>
              <a:rPr lang="en-US" sz="2400" dirty="0" smtClean="0"/>
              <a:t>minutes</a:t>
            </a:r>
            <a:endParaRPr lang="id-ID" sz="2400" dirty="0"/>
          </a:p>
          <a:p>
            <a:pPr algn="just">
              <a:lnSpc>
                <a:spcPct val="150000"/>
              </a:lnSpc>
            </a:pPr>
            <a:r>
              <a:rPr lang="en-US" sz="2400" dirty="0" smtClean="0"/>
              <a:t>The </a:t>
            </a:r>
            <a:r>
              <a:rPr lang="en-US" sz="2400" dirty="0"/>
              <a:t>company launched in 2007 using its own servers, </a:t>
            </a:r>
            <a:r>
              <a:rPr lang="en-US" sz="2400" dirty="0" smtClean="0"/>
              <a:t>but</a:t>
            </a:r>
            <a:r>
              <a:rPr lang="id-ID" sz="2400" dirty="0" smtClean="0"/>
              <a:t> </a:t>
            </a:r>
            <a:r>
              <a:rPr lang="en-US" sz="2400" dirty="0" smtClean="0"/>
              <a:t>moved </a:t>
            </a:r>
            <a:r>
              <a:rPr lang="en-US" sz="2400" dirty="0"/>
              <a:t>to AWS for additional capacity </a:t>
            </a:r>
            <a:endParaRPr lang="id-ID" sz="2400" dirty="0"/>
          </a:p>
          <a:p>
            <a:pPr algn="just">
              <a:lnSpc>
                <a:spcPct val="150000"/>
              </a:lnSpc>
            </a:pPr>
            <a:r>
              <a:rPr lang="en-US" sz="2400" dirty="0" smtClean="0"/>
              <a:t>When </a:t>
            </a:r>
            <a:r>
              <a:rPr lang="en-US" sz="2400" dirty="0" err="1"/>
              <a:t>Animoto</a:t>
            </a:r>
            <a:r>
              <a:rPr lang="en-US" sz="2400" dirty="0"/>
              <a:t> integrated with Facebook in 2008, </a:t>
            </a:r>
            <a:r>
              <a:rPr lang="en-US" sz="2400" dirty="0" smtClean="0"/>
              <a:t>attracting</a:t>
            </a:r>
            <a:r>
              <a:rPr lang="id-ID" sz="2400" dirty="0" smtClean="0"/>
              <a:t> </a:t>
            </a:r>
            <a:r>
              <a:rPr lang="en-US" sz="2400" dirty="0" smtClean="0"/>
              <a:t>750,000 </a:t>
            </a:r>
            <a:r>
              <a:rPr lang="en-US" sz="2400" dirty="0"/>
              <a:t>new users in 3 days, it used AWS to handle the load. </a:t>
            </a:r>
            <a:endParaRPr lang="id-ID" sz="2400" dirty="0"/>
          </a:p>
        </p:txBody>
      </p:sp>
      <p:sp>
        <p:nvSpPr>
          <p:cNvPr id="4" name="Date Placeholder 3"/>
          <p:cNvSpPr>
            <a:spLocks noGrp="1"/>
          </p:cNvSpPr>
          <p:nvPr>
            <p:ph type="dt" sz="half" idx="10"/>
          </p:nvPr>
        </p:nvSpPr>
        <p:spPr/>
        <p:txBody>
          <a:bodyPr/>
          <a:lstStyle/>
          <a:p>
            <a:fld id="{FB78C4D0-84DE-4971-89B6-349D532F5F51}"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87</a:t>
            </a:fld>
            <a:endParaRPr lang="id-ID" dirty="0"/>
          </a:p>
        </p:txBody>
      </p:sp>
    </p:spTree>
    <p:extLst>
      <p:ext uri="{BB962C8B-B14F-4D97-AF65-F5344CB8AC3E}">
        <p14:creationId xmlns:p14="http://schemas.microsoft.com/office/powerpoint/2010/main" val="396082435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Case Study – Animoto AWS Elasticity </a:t>
            </a:r>
            <a:endParaRPr lang="id-ID"/>
          </a:p>
        </p:txBody>
      </p:sp>
      <p:sp>
        <p:nvSpPr>
          <p:cNvPr id="3" name="Content Placeholder 2"/>
          <p:cNvSpPr>
            <a:spLocks noGrp="1"/>
          </p:cNvSpPr>
          <p:nvPr>
            <p:ph idx="1"/>
          </p:nvPr>
        </p:nvSpPr>
        <p:spPr/>
        <p:txBody>
          <a:bodyPr/>
          <a:lstStyle/>
          <a:p>
            <a:endParaRPr lang="id-ID" dirty="0"/>
          </a:p>
        </p:txBody>
      </p:sp>
      <p:sp>
        <p:nvSpPr>
          <p:cNvPr id="4" name="Date Placeholder 3"/>
          <p:cNvSpPr>
            <a:spLocks noGrp="1"/>
          </p:cNvSpPr>
          <p:nvPr>
            <p:ph type="dt" sz="half" idx="10"/>
          </p:nvPr>
        </p:nvSpPr>
        <p:spPr/>
        <p:txBody>
          <a:bodyPr/>
          <a:lstStyle/>
          <a:p>
            <a:fld id="{6D463F92-7B7A-4E36-B7EC-3FAE0980B5B5}"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88</a:t>
            </a:fld>
            <a:endParaRPr lang="id-ID" dirty="0"/>
          </a:p>
        </p:txBody>
      </p:sp>
      <p:pic>
        <p:nvPicPr>
          <p:cNvPr id="7" name="Picture 6"/>
          <p:cNvPicPr>
            <a:picLocks noChangeAspect="1"/>
          </p:cNvPicPr>
          <p:nvPr/>
        </p:nvPicPr>
        <p:blipFill>
          <a:blip r:embed="rId2"/>
          <a:stretch>
            <a:fillRect/>
          </a:stretch>
        </p:blipFill>
        <p:spPr>
          <a:xfrm>
            <a:off x="625089" y="1561075"/>
            <a:ext cx="7201281" cy="4738462"/>
          </a:xfrm>
          <a:prstGeom prst="rect">
            <a:avLst/>
          </a:prstGeom>
        </p:spPr>
      </p:pic>
    </p:spTree>
    <p:extLst>
      <p:ext uri="{BB962C8B-B14F-4D97-AF65-F5344CB8AC3E}">
        <p14:creationId xmlns:p14="http://schemas.microsoft.com/office/powerpoint/2010/main" val="366375937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a:t>Characteristics of Multi-Tenancy </a:t>
            </a:r>
          </a:p>
        </p:txBody>
      </p:sp>
      <p:sp>
        <p:nvSpPr>
          <p:cNvPr id="3" name="Content Placeholder 2"/>
          <p:cNvSpPr>
            <a:spLocks noGrp="1"/>
          </p:cNvSpPr>
          <p:nvPr>
            <p:ph idx="1"/>
          </p:nvPr>
        </p:nvSpPr>
        <p:spPr>
          <a:xfrm>
            <a:off x="184897" y="1543987"/>
            <a:ext cx="8814723" cy="4632224"/>
          </a:xfrm>
        </p:spPr>
        <p:txBody>
          <a:bodyPr>
            <a:normAutofit lnSpcReduction="10000"/>
          </a:bodyPr>
          <a:lstStyle/>
          <a:p>
            <a:pPr marL="457200" indent="-457200">
              <a:lnSpc>
                <a:spcPct val="150000"/>
              </a:lnSpc>
              <a:buFont typeface="+mj-lt"/>
              <a:buAutoNum type="arabicPeriod"/>
            </a:pPr>
            <a:r>
              <a:rPr lang="en-US" sz="2400" dirty="0" smtClean="0"/>
              <a:t>Isolation</a:t>
            </a:r>
            <a:endParaRPr lang="id-ID" sz="2400" dirty="0" smtClean="0"/>
          </a:p>
          <a:p>
            <a:pPr marL="457200" indent="-457200">
              <a:lnSpc>
                <a:spcPct val="150000"/>
              </a:lnSpc>
              <a:buFont typeface="+mj-lt"/>
              <a:buAutoNum type="arabicPeriod"/>
            </a:pPr>
            <a:r>
              <a:rPr lang="en-US" sz="2400" dirty="0" smtClean="0"/>
              <a:t>Scaling </a:t>
            </a:r>
            <a:r>
              <a:rPr lang="en-US" sz="2400" dirty="0"/>
              <a:t>conveniently with the number and size of </a:t>
            </a:r>
            <a:r>
              <a:rPr lang="en-US" sz="2400" dirty="0" smtClean="0"/>
              <a:t>tenants</a:t>
            </a:r>
            <a:endParaRPr lang="id-ID" sz="2400" dirty="0"/>
          </a:p>
          <a:p>
            <a:pPr marL="457200" indent="-457200">
              <a:lnSpc>
                <a:spcPct val="150000"/>
              </a:lnSpc>
              <a:buFont typeface="+mj-lt"/>
              <a:buAutoNum type="arabicPeriod"/>
            </a:pPr>
            <a:r>
              <a:rPr lang="en-US" sz="2400" dirty="0" smtClean="0"/>
              <a:t>Meet </a:t>
            </a:r>
            <a:r>
              <a:rPr lang="en-US" sz="2400" dirty="0"/>
              <a:t>SLAs for each </a:t>
            </a:r>
            <a:r>
              <a:rPr lang="en-US" sz="2400" dirty="0" smtClean="0"/>
              <a:t>tenant</a:t>
            </a:r>
            <a:endParaRPr lang="id-ID" sz="2400" dirty="0" smtClean="0"/>
          </a:p>
          <a:p>
            <a:pPr marL="457200" indent="-457200">
              <a:lnSpc>
                <a:spcPct val="150000"/>
              </a:lnSpc>
              <a:buFont typeface="+mj-lt"/>
              <a:buAutoNum type="arabicPeriod"/>
            </a:pPr>
            <a:r>
              <a:rPr lang="en-US" sz="2400" dirty="0" smtClean="0"/>
              <a:t>Support </a:t>
            </a:r>
            <a:r>
              <a:rPr lang="en-US" sz="2400" dirty="0"/>
              <a:t>for per-tenant service </a:t>
            </a:r>
            <a:r>
              <a:rPr lang="en-US" sz="2400" dirty="0" smtClean="0"/>
              <a:t>customization</a:t>
            </a:r>
            <a:endParaRPr lang="id-ID" sz="2400" dirty="0" smtClean="0"/>
          </a:p>
          <a:p>
            <a:pPr marL="457200" indent="-457200">
              <a:lnSpc>
                <a:spcPct val="150000"/>
              </a:lnSpc>
              <a:buFont typeface="+mj-lt"/>
              <a:buAutoNum type="arabicPeriod"/>
            </a:pPr>
            <a:r>
              <a:rPr lang="en-US" sz="2400" dirty="0" smtClean="0"/>
              <a:t>Support </a:t>
            </a:r>
            <a:r>
              <a:rPr lang="en-US" sz="2400" dirty="0"/>
              <a:t>for value-adding ops, e.g., backup, </a:t>
            </a:r>
            <a:r>
              <a:rPr lang="en-US" sz="2400" dirty="0" smtClean="0"/>
              <a:t>upgrade</a:t>
            </a:r>
            <a:endParaRPr lang="id-ID" sz="2400" dirty="0" smtClean="0"/>
          </a:p>
          <a:p>
            <a:pPr marL="457200" indent="-457200">
              <a:lnSpc>
                <a:spcPct val="150000"/>
              </a:lnSpc>
              <a:buFont typeface="+mj-lt"/>
              <a:buAutoNum type="arabicPeriod"/>
            </a:pPr>
            <a:r>
              <a:rPr lang="en-US" sz="2400" dirty="0" smtClean="0"/>
              <a:t>Secure </a:t>
            </a:r>
            <a:r>
              <a:rPr lang="en-US" sz="2400" dirty="0"/>
              <a:t>data processing and </a:t>
            </a:r>
            <a:r>
              <a:rPr lang="en-US" sz="2400" dirty="0" smtClean="0"/>
              <a:t>storage</a:t>
            </a:r>
            <a:endParaRPr lang="id-ID" sz="2400" dirty="0"/>
          </a:p>
          <a:p>
            <a:pPr marL="457200" indent="-457200">
              <a:lnSpc>
                <a:spcPct val="150000"/>
              </a:lnSpc>
              <a:buFont typeface="+mj-lt"/>
              <a:buAutoNum type="arabicPeriod"/>
            </a:pPr>
            <a:r>
              <a:rPr lang="en-US" sz="2400" dirty="0" smtClean="0"/>
              <a:t>Support </a:t>
            </a:r>
            <a:r>
              <a:rPr lang="en-US" sz="2400" dirty="0"/>
              <a:t>for regulatory law (per legislator, per tenant) </a:t>
            </a:r>
            <a:endParaRPr lang="id-ID" sz="2400" dirty="0"/>
          </a:p>
        </p:txBody>
      </p:sp>
      <p:sp>
        <p:nvSpPr>
          <p:cNvPr id="4" name="Date Placeholder 3"/>
          <p:cNvSpPr>
            <a:spLocks noGrp="1"/>
          </p:cNvSpPr>
          <p:nvPr>
            <p:ph type="dt" sz="half" idx="10"/>
          </p:nvPr>
        </p:nvSpPr>
        <p:spPr/>
        <p:txBody>
          <a:bodyPr/>
          <a:lstStyle/>
          <a:p>
            <a:fld id="{C774F4C5-92B4-4D22-A80E-D52C7FAD5EAB}"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89</a:t>
            </a:fld>
            <a:endParaRPr lang="id-ID" dirty="0"/>
          </a:p>
        </p:txBody>
      </p:sp>
    </p:spTree>
    <p:extLst>
      <p:ext uri="{BB962C8B-B14F-4D97-AF65-F5344CB8AC3E}">
        <p14:creationId xmlns:p14="http://schemas.microsoft.com/office/powerpoint/2010/main" val="31102204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smtClean="0"/>
              <a:t>	Komponen </a:t>
            </a:r>
            <a:r>
              <a:rPr lang="id-ID"/>
              <a:t>Cloud Computing</a:t>
            </a:r>
          </a:p>
        </p:txBody>
      </p:sp>
      <p:sp>
        <p:nvSpPr>
          <p:cNvPr id="3" name="Content Placeholder 2"/>
          <p:cNvSpPr>
            <a:spLocks noGrp="1"/>
          </p:cNvSpPr>
          <p:nvPr>
            <p:ph idx="1"/>
          </p:nvPr>
        </p:nvSpPr>
        <p:spPr>
          <a:xfrm>
            <a:off x="184897" y="1558977"/>
            <a:ext cx="8814723" cy="4864552"/>
          </a:xfrm>
        </p:spPr>
        <p:txBody>
          <a:bodyPr anchor="ctr">
            <a:normAutofit/>
          </a:bodyPr>
          <a:lstStyle/>
          <a:p>
            <a:pPr>
              <a:lnSpc>
                <a:spcPct val="150000"/>
              </a:lnSpc>
            </a:pPr>
            <a:r>
              <a:rPr lang="id-ID" sz="2400" dirty="0" smtClean="0"/>
              <a:t>Cloud Services </a:t>
            </a:r>
            <a:r>
              <a:rPr lang="id-ID" sz="2400" dirty="0"/>
              <a:t>adalah produk layanan dan solusi yang dipakai dan disampaikan secara real time melalui media internet. Contoh yang paling populer adalah : </a:t>
            </a:r>
            <a:endParaRPr lang="id-ID" sz="2400" dirty="0" smtClean="0"/>
          </a:p>
          <a:p>
            <a:pPr marL="0" indent="0">
              <a:lnSpc>
                <a:spcPct val="150000"/>
              </a:lnSpc>
              <a:buNone/>
            </a:pPr>
            <a:r>
              <a:rPr lang="id-ID" sz="2400" dirty="0"/>
              <a:t> </a:t>
            </a:r>
            <a:r>
              <a:rPr lang="id-ID" sz="2400" dirty="0" smtClean="0"/>
              <a:t>     - </a:t>
            </a:r>
            <a:r>
              <a:rPr lang="id-ID" sz="2400" dirty="0"/>
              <a:t>Identitas </a:t>
            </a:r>
            <a:r>
              <a:rPr lang="id-ID" sz="2400" dirty="0" smtClean="0"/>
              <a:t>: </a:t>
            </a:r>
            <a:r>
              <a:rPr lang="id-ID" sz="2400" dirty="0"/>
              <a:t>OpenID, Oauth, dan lain-lain </a:t>
            </a:r>
            <a:endParaRPr lang="id-ID" sz="2400" dirty="0" smtClean="0"/>
          </a:p>
          <a:p>
            <a:pPr marL="0" indent="0">
              <a:lnSpc>
                <a:spcPct val="150000"/>
              </a:lnSpc>
              <a:buNone/>
            </a:pPr>
            <a:r>
              <a:rPr lang="id-ID" sz="2400" dirty="0"/>
              <a:t> </a:t>
            </a:r>
            <a:r>
              <a:rPr lang="id-ID" sz="2400" dirty="0" smtClean="0"/>
              <a:t>     - </a:t>
            </a:r>
            <a:r>
              <a:rPr lang="id-ID" sz="2400" dirty="0"/>
              <a:t>Integration </a:t>
            </a:r>
            <a:r>
              <a:rPr lang="id-ID" sz="2400" dirty="0" smtClean="0"/>
              <a:t>: </a:t>
            </a:r>
            <a:r>
              <a:rPr lang="id-ID" sz="2400" dirty="0"/>
              <a:t>Amazon Simple Queue Service, dll </a:t>
            </a:r>
            <a:endParaRPr lang="id-ID" sz="2400" dirty="0" smtClean="0"/>
          </a:p>
          <a:p>
            <a:pPr marL="541338" indent="-541338">
              <a:lnSpc>
                <a:spcPct val="150000"/>
              </a:lnSpc>
              <a:buNone/>
            </a:pPr>
            <a:r>
              <a:rPr lang="id-ID" sz="2400" dirty="0"/>
              <a:t> </a:t>
            </a:r>
            <a:r>
              <a:rPr lang="id-ID" sz="2400" dirty="0" smtClean="0"/>
              <a:t>     - </a:t>
            </a:r>
            <a:r>
              <a:rPr lang="id-ID" sz="2400" dirty="0"/>
              <a:t>Payment </a:t>
            </a:r>
            <a:r>
              <a:rPr lang="id-ID" sz="2400" dirty="0" smtClean="0"/>
              <a:t>: </a:t>
            </a:r>
            <a:r>
              <a:rPr lang="id-ID" sz="2400" dirty="0"/>
              <a:t>Paypal, Google Chekout, dll • Mapping ; </a:t>
            </a:r>
            <a:r>
              <a:rPr lang="id-ID" sz="2400" dirty="0" smtClean="0"/>
              <a:t>Google</a:t>
            </a:r>
            <a:r>
              <a:rPr lang="en-US" sz="2400" dirty="0" smtClean="0"/>
              <a:t> </a:t>
            </a:r>
            <a:r>
              <a:rPr lang="id-ID" sz="2400" dirty="0" smtClean="0"/>
              <a:t>Maps</a:t>
            </a:r>
            <a:r>
              <a:rPr lang="id-ID" sz="2400" dirty="0"/>
              <a:t>, Yahoo ! Maps,</a:t>
            </a:r>
          </a:p>
        </p:txBody>
      </p:sp>
      <p:sp>
        <p:nvSpPr>
          <p:cNvPr id="4" name="Date Placeholder 3"/>
          <p:cNvSpPr>
            <a:spLocks noGrp="1"/>
          </p:cNvSpPr>
          <p:nvPr>
            <p:ph type="dt" sz="half" idx="10"/>
          </p:nvPr>
        </p:nvSpPr>
        <p:spPr/>
        <p:txBody>
          <a:bodyPr/>
          <a:lstStyle/>
          <a:p>
            <a:fld id="{B439115F-3906-4C30-9AA0-78C0056EE4F1}"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9</a:t>
            </a:fld>
            <a:endParaRPr lang="id-ID" dirty="0"/>
          </a:p>
        </p:txBody>
      </p:sp>
    </p:spTree>
    <p:extLst>
      <p:ext uri="{BB962C8B-B14F-4D97-AF65-F5344CB8AC3E}">
        <p14:creationId xmlns:p14="http://schemas.microsoft.com/office/powerpoint/2010/main" val="48634442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Benefits of Multi-Tenancy (the Promise) </a:t>
            </a:r>
            <a:endParaRPr lang="id-ID"/>
          </a:p>
        </p:txBody>
      </p:sp>
      <p:sp>
        <p:nvSpPr>
          <p:cNvPr id="3" name="Content Placeholder 2"/>
          <p:cNvSpPr>
            <a:spLocks noGrp="1"/>
          </p:cNvSpPr>
          <p:nvPr>
            <p:ph idx="1"/>
          </p:nvPr>
        </p:nvSpPr>
        <p:spPr>
          <a:xfrm>
            <a:off x="184897" y="1443122"/>
            <a:ext cx="8814723" cy="4610838"/>
          </a:xfrm>
        </p:spPr>
        <p:txBody>
          <a:bodyPr anchor="ctr">
            <a:noAutofit/>
          </a:bodyPr>
          <a:lstStyle/>
          <a:p>
            <a:pPr marL="0" indent="0" algn="just">
              <a:buNone/>
            </a:pPr>
            <a:r>
              <a:rPr lang="en-US" sz="2200" b="1" dirty="0"/>
              <a:t>Cloud </a:t>
            </a:r>
            <a:r>
              <a:rPr lang="en-US" sz="2200" b="1" dirty="0" smtClean="0"/>
              <a:t>operator</a:t>
            </a:r>
            <a:endParaRPr lang="id-ID" sz="2200" b="1" dirty="0"/>
          </a:p>
          <a:p>
            <a:pPr marL="441325" indent="-268288" algn="just"/>
            <a:r>
              <a:rPr lang="en-US" sz="2200" dirty="0" smtClean="0"/>
              <a:t>Economy </a:t>
            </a:r>
            <a:r>
              <a:rPr lang="en-US" sz="2200" dirty="0"/>
              <a:t>of </a:t>
            </a:r>
            <a:r>
              <a:rPr lang="en-US" sz="2200" dirty="0" smtClean="0"/>
              <a:t>scale</a:t>
            </a:r>
            <a:endParaRPr lang="id-ID" sz="2200" dirty="0"/>
          </a:p>
          <a:p>
            <a:pPr marL="441325" indent="-268288" algn="just"/>
            <a:r>
              <a:rPr lang="en-US" sz="2200" dirty="0" smtClean="0"/>
              <a:t>Market-share </a:t>
            </a:r>
            <a:r>
              <a:rPr lang="en-US" sz="2200" dirty="0"/>
              <a:t>and branding (for the </a:t>
            </a:r>
            <a:r>
              <a:rPr lang="en-US" sz="2200" dirty="0" smtClean="0"/>
              <a:t>moment)</a:t>
            </a:r>
            <a:endParaRPr lang="id-ID" sz="2200" dirty="0"/>
          </a:p>
          <a:p>
            <a:pPr marL="0" indent="0" algn="just">
              <a:buNone/>
            </a:pPr>
            <a:r>
              <a:rPr lang="en-US" sz="2200" b="1" dirty="0" smtClean="0"/>
              <a:t>Users</a:t>
            </a:r>
            <a:endParaRPr lang="id-ID" sz="2200" b="1" dirty="0"/>
          </a:p>
          <a:p>
            <a:pPr marL="441325" indent="-268288" algn="just">
              <a:tabLst>
                <a:tab pos="441325" algn="l"/>
              </a:tabLst>
            </a:pPr>
            <a:r>
              <a:rPr lang="en-US" sz="2200" dirty="0" smtClean="0"/>
              <a:t>Flexibility</a:t>
            </a:r>
            <a:endParaRPr lang="id-ID" sz="2200" dirty="0" smtClean="0"/>
          </a:p>
          <a:p>
            <a:pPr marL="441325" indent="-268288" algn="just">
              <a:tabLst>
                <a:tab pos="441325" algn="l"/>
              </a:tabLst>
            </a:pPr>
            <a:r>
              <a:rPr lang="en-US" sz="2200" dirty="0" smtClean="0"/>
              <a:t>Focus </a:t>
            </a:r>
            <a:r>
              <a:rPr lang="en-US" sz="2200" dirty="0"/>
              <a:t>on core </a:t>
            </a:r>
            <a:r>
              <a:rPr lang="en-US" sz="2200" dirty="0" smtClean="0"/>
              <a:t>expertise</a:t>
            </a:r>
            <a:endParaRPr lang="id-ID" sz="2200" dirty="0"/>
          </a:p>
          <a:p>
            <a:pPr marL="441325" indent="-268288" algn="just">
              <a:tabLst>
                <a:tab pos="441325" algn="l"/>
              </a:tabLst>
            </a:pPr>
            <a:r>
              <a:rPr lang="en-US" sz="2200" dirty="0" smtClean="0"/>
              <a:t>Reduced cost</a:t>
            </a:r>
            <a:endParaRPr lang="id-ID" sz="2200" dirty="0"/>
          </a:p>
          <a:p>
            <a:pPr marL="441325" indent="-268288" algn="just">
              <a:tabLst>
                <a:tab pos="441325" algn="l"/>
              </a:tabLst>
            </a:pPr>
            <a:r>
              <a:rPr lang="en-US" sz="2200" dirty="0" smtClean="0"/>
              <a:t>Reduced time-to-market</a:t>
            </a:r>
            <a:endParaRPr lang="id-ID" sz="2200" dirty="0" smtClean="0"/>
          </a:p>
          <a:p>
            <a:pPr marL="0" indent="0" algn="just">
              <a:buNone/>
            </a:pPr>
            <a:r>
              <a:rPr lang="en-US" sz="2200" b="1" dirty="0" smtClean="0"/>
              <a:t>Overall</a:t>
            </a:r>
            <a:endParaRPr lang="id-ID" sz="2200" b="1" dirty="0" smtClean="0"/>
          </a:p>
          <a:p>
            <a:pPr marL="441325" indent="-268288" algn="just"/>
            <a:r>
              <a:rPr lang="en-US" sz="2200" dirty="0" smtClean="0"/>
              <a:t>Reduced cost of IT deployment and </a:t>
            </a:r>
            <a:r>
              <a:rPr lang="en-US" sz="2200" dirty="0" err="1" smtClean="0"/>
              <a:t>operatio</a:t>
            </a:r>
            <a:r>
              <a:rPr lang="id-ID" sz="2200" dirty="0" smtClean="0"/>
              <a:t>n</a:t>
            </a:r>
            <a:endParaRPr lang="id-ID" sz="2200" dirty="0"/>
          </a:p>
        </p:txBody>
      </p:sp>
      <p:sp>
        <p:nvSpPr>
          <p:cNvPr id="4" name="Date Placeholder 3"/>
          <p:cNvSpPr>
            <a:spLocks noGrp="1"/>
          </p:cNvSpPr>
          <p:nvPr>
            <p:ph type="dt" sz="half" idx="10"/>
          </p:nvPr>
        </p:nvSpPr>
        <p:spPr/>
        <p:txBody>
          <a:bodyPr/>
          <a:lstStyle/>
          <a:p>
            <a:fld id="{0C449BB8-8ED6-4564-A566-90CA2C91439D}"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90</a:t>
            </a:fld>
            <a:endParaRPr lang="id-ID" dirty="0"/>
          </a:p>
        </p:txBody>
      </p:sp>
    </p:spTree>
    <p:extLst>
      <p:ext uri="{BB962C8B-B14F-4D97-AF65-F5344CB8AC3E}">
        <p14:creationId xmlns:p14="http://schemas.microsoft.com/office/powerpoint/2010/main" val="405907466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6717" y="507242"/>
            <a:ext cx="7347283" cy="854074"/>
          </a:xfrm>
        </p:spPr>
        <p:txBody>
          <a:bodyPr/>
          <a:lstStyle/>
          <a:p>
            <a:r>
              <a:rPr lang="id-ID" smtClean="0"/>
              <a:t>Architecture For Multitenancy</a:t>
            </a:r>
            <a:endParaRPr lang="id-ID"/>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679890"/>
            <a:ext cx="7899816" cy="4425732"/>
          </a:xfrm>
        </p:spPr>
      </p:pic>
      <p:sp>
        <p:nvSpPr>
          <p:cNvPr id="4" name="Date Placeholder 3"/>
          <p:cNvSpPr>
            <a:spLocks noGrp="1"/>
          </p:cNvSpPr>
          <p:nvPr>
            <p:ph type="dt" sz="half" idx="10"/>
          </p:nvPr>
        </p:nvSpPr>
        <p:spPr/>
        <p:txBody>
          <a:bodyPr/>
          <a:lstStyle/>
          <a:p>
            <a:fld id="{9FF6B910-8456-4708-A69F-2DB38FB14615}"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91</a:t>
            </a:fld>
            <a:endParaRPr lang="id-ID" dirty="0"/>
          </a:p>
        </p:txBody>
      </p:sp>
    </p:spTree>
    <p:extLst>
      <p:ext uri="{BB962C8B-B14F-4D97-AF65-F5344CB8AC3E}">
        <p14:creationId xmlns:p14="http://schemas.microsoft.com/office/powerpoint/2010/main" val="204864456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Cloud Concepts Overview</a:t>
            </a:r>
            <a:endParaRPr lang="id-ID" dirty="0"/>
          </a:p>
        </p:txBody>
      </p:sp>
      <p:sp>
        <p:nvSpPr>
          <p:cNvPr id="8" name="Text Placeholder 7"/>
          <p:cNvSpPr>
            <a:spLocks noGrp="1"/>
          </p:cNvSpPr>
          <p:nvPr>
            <p:ph type="body" idx="1"/>
          </p:nvPr>
        </p:nvSpPr>
        <p:spPr/>
        <p:txBody>
          <a:bodyPr>
            <a:normAutofit fontScale="92500" lnSpcReduction="20000"/>
          </a:bodyPr>
          <a:lstStyle/>
          <a:p>
            <a:r>
              <a:rPr lang="id-ID" dirty="0" smtClean="0"/>
              <a:t>Bagian 4</a:t>
            </a:r>
            <a:endParaRPr lang="id-ID" dirty="0"/>
          </a:p>
        </p:txBody>
      </p:sp>
      <p:sp>
        <p:nvSpPr>
          <p:cNvPr id="4" name="Date Placeholder 3"/>
          <p:cNvSpPr>
            <a:spLocks noGrp="1"/>
          </p:cNvSpPr>
          <p:nvPr>
            <p:ph type="dt" sz="half" idx="10"/>
          </p:nvPr>
        </p:nvSpPr>
        <p:spPr/>
        <p:txBody>
          <a:bodyPr/>
          <a:lstStyle/>
          <a:p>
            <a:fld id="{AA3E2B9A-0C60-41CF-8F90-BF0765B5EB83}" type="datetime1">
              <a:rPr lang="id-ID" smtClean="0"/>
              <a:t>03/07/2019</a:t>
            </a:fld>
            <a:endParaRPr lang="id-ID"/>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92</a:t>
            </a:fld>
            <a:endParaRPr lang="id-ID" dirty="0"/>
          </a:p>
        </p:txBody>
      </p:sp>
    </p:spTree>
    <p:extLst>
      <p:ext uri="{BB962C8B-B14F-4D97-AF65-F5344CB8AC3E}">
        <p14:creationId xmlns:p14="http://schemas.microsoft.com/office/powerpoint/2010/main" val="58948494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smtClean="0"/>
              <a:t>Introduction</a:t>
            </a:r>
            <a:r>
              <a:rPr lang="en-US" smtClean="0"/>
              <a:t> to the AWS Cloud</a:t>
            </a:r>
            <a:endParaRPr lang="id-ID" dirty="0"/>
          </a:p>
        </p:txBody>
      </p:sp>
      <p:sp>
        <p:nvSpPr>
          <p:cNvPr id="7" name="Content Placeholder 6"/>
          <p:cNvSpPr>
            <a:spLocks noGrp="1"/>
          </p:cNvSpPr>
          <p:nvPr>
            <p:ph idx="1"/>
          </p:nvPr>
        </p:nvSpPr>
        <p:spPr/>
        <p:txBody>
          <a:bodyPr anchor="ctr">
            <a:normAutofit fontScale="92500" lnSpcReduction="10000"/>
          </a:bodyPr>
          <a:lstStyle/>
          <a:p>
            <a:pPr marL="0" indent="0">
              <a:buNone/>
            </a:pPr>
            <a:endParaRPr lang="en-US" sz="2800" dirty="0" smtClean="0"/>
          </a:p>
          <a:p>
            <a:pPr marL="0" indent="0">
              <a:buNone/>
            </a:pPr>
            <a:endParaRPr lang="en-US" sz="2800" dirty="0" smtClean="0"/>
          </a:p>
          <a:p>
            <a:pPr marL="0" indent="0">
              <a:buNone/>
            </a:pPr>
            <a:endParaRPr lang="en-US" sz="2800" dirty="0"/>
          </a:p>
          <a:p>
            <a:pPr marL="0" indent="0">
              <a:buNone/>
            </a:pPr>
            <a:endParaRPr lang="en-US" sz="2800" dirty="0" smtClean="0"/>
          </a:p>
          <a:p>
            <a:pPr marL="0" indent="0">
              <a:buNone/>
            </a:pPr>
            <a:endParaRPr lang="en-US" sz="2800" dirty="0"/>
          </a:p>
          <a:p>
            <a:pPr marL="0" indent="0">
              <a:buNone/>
            </a:pPr>
            <a:endParaRPr lang="en-US" dirty="0" smtClean="0"/>
          </a:p>
          <a:p>
            <a:pPr marL="0" indent="0">
              <a:buNone/>
            </a:pPr>
            <a:endParaRPr lang="en-US" dirty="0"/>
          </a:p>
          <a:p>
            <a:pPr marL="0" indent="0">
              <a:buNone/>
            </a:pPr>
            <a:r>
              <a:rPr lang="en-US" sz="2600" dirty="0" smtClean="0"/>
              <a:t>Cloud Computing</a:t>
            </a:r>
            <a:r>
              <a:rPr lang="id-ID" sz="2600" dirty="0" smtClean="0"/>
              <a:t> (Komputasi Cloud)</a:t>
            </a:r>
            <a:endParaRPr lang="en-US" sz="2600" dirty="0" smtClean="0"/>
          </a:p>
          <a:p>
            <a:pPr lvl="1">
              <a:buFont typeface="Wingdings" panose="05000000000000000000" pitchFamily="2" charset="2"/>
              <a:buChar char="ü"/>
            </a:pPr>
            <a:r>
              <a:rPr lang="en-US" sz="2400" dirty="0" smtClean="0"/>
              <a:t>On-demand </a:t>
            </a:r>
            <a:r>
              <a:rPr lang="en-US" sz="2400" dirty="0"/>
              <a:t>delivery of IT resources and applications via the </a:t>
            </a:r>
            <a:r>
              <a:rPr lang="en-US" sz="2400" dirty="0" smtClean="0"/>
              <a:t>internet with </a:t>
            </a:r>
            <a:r>
              <a:rPr lang="en-US" sz="2400" dirty="0"/>
              <a:t>pay-as-you-go pricing </a:t>
            </a:r>
            <a:r>
              <a:rPr lang="en-US" sz="2600" dirty="0"/>
              <a:t/>
            </a:r>
            <a:br>
              <a:rPr lang="en-US" sz="2600" dirty="0"/>
            </a:br>
            <a:endParaRPr lang="id-ID" sz="2600" dirty="0"/>
          </a:p>
        </p:txBody>
      </p:sp>
      <p:sp>
        <p:nvSpPr>
          <p:cNvPr id="4" name="Date Placeholder 3"/>
          <p:cNvSpPr>
            <a:spLocks noGrp="1"/>
          </p:cNvSpPr>
          <p:nvPr>
            <p:ph type="dt" sz="half" idx="10"/>
          </p:nvPr>
        </p:nvSpPr>
        <p:spPr/>
        <p:txBody>
          <a:bodyPr/>
          <a:lstStyle/>
          <a:p>
            <a:fld id="{0416DD96-24EB-4FFD-92F2-C67628D01C75}" type="datetime1">
              <a:rPr lang="id-ID" smtClean="0"/>
              <a:t>03/07/2019</a:t>
            </a:fld>
            <a:endParaRPr lang="id-ID"/>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93</a:t>
            </a:fld>
            <a:endParaRPr lang="id-ID" dirty="0"/>
          </a:p>
        </p:txBody>
      </p:sp>
      <p:pic>
        <p:nvPicPr>
          <p:cNvPr id="3" name="Picture 2"/>
          <p:cNvPicPr>
            <a:picLocks noChangeAspect="1"/>
          </p:cNvPicPr>
          <p:nvPr/>
        </p:nvPicPr>
        <p:blipFill>
          <a:blip r:embed="rId3"/>
          <a:stretch>
            <a:fillRect/>
          </a:stretch>
        </p:blipFill>
        <p:spPr>
          <a:xfrm>
            <a:off x="1195792" y="1757612"/>
            <a:ext cx="7033928" cy="2701091"/>
          </a:xfrm>
          <a:prstGeom prst="rect">
            <a:avLst/>
          </a:prstGeom>
        </p:spPr>
      </p:pic>
    </p:spTree>
    <p:extLst>
      <p:ext uri="{BB962C8B-B14F-4D97-AF65-F5344CB8AC3E}">
        <p14:creationId xmlns:p14="http://schemas.microsoft.com/office/powerpoint/2010/main" val="519874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Before AWS</a:t>
            </a:r>
            <a:endParaRPr lang="en-US"/>
          </a:p>
        </p:txBody>
      </p:sp>
      <p:sp>
        <p:nvSpPr>
          <p:cNvPr id="3" name="Content Placeholder 2"/>
          <p:cNvSpPr>
            <a:spLocks noGrp="1"/>
          </p:cNvSpPr>
          <p:nvPr>
            <p:ph idx="1"/>
          </p:nvPr>
        </p:nvSpPr>
        <p:spPr/>
        <p:txBody>
          <a:bodyPr numCol="2" anchor="ctr">
            <a:normAutofit/>
          </a:bodyPr>
          <a:lstStyle/>
          <a:p>
            <a:pPr marL="0" indent="0" algn="just">
              <a:buNone/>
            </a:pPr>
            <a:r>
              <a:rPr lang="en-US" sz="2800" b="1" dirty="0"/>
              <a:t>AWS </a:t>
            </a:r>
            <a:r>
              <a:rPr lang="en-US" sz="2800" b="1" dirty="0" smtClean="0"/>
              <a:t>Architecting</a:t>
            </a:r>
            <a:endParaRPr lang="id-ID" sz="2800" b="1" dirty="0" smtClean="0"/>
          </a:p>
          <a:p>
            <a:pPr marL="0" indent="0" algn="just">
              <a:buNone/>
            </a:pPr>
            <a:endParaRPr lang="en-US" dirty="0" smtClean="0"/>
          </a:p>
          <a:p>
            <a:pPr algn="just"/>
            <a:r>
              <a:rPr lang="en-US" sz="2800" dirty="0"/>
              <a:t>Guessing theoretical maximum </a:t>
            </a:r>
            <a:r>
              <a:rPr lang="en-US" sz="2800" dirty="0" smtClean="0"/>
              <a:t>peaks?</a:t>
            </a:r>
            <a:endParaRPr lang="id-ID" sz="2800" dirty="0" smtClean="0"/>
          </a:p>
          <a:p>
            <a:pPr marL="536575" indent="-363538" algn="just">
              <a:buFont typeface="Wingdings" pitchFamily="2" charset="2"/>
              <a:buChar char="ü"/>
            </a:pPr>
            <a:r>
              <a:rPr lang="en-US" sz="2600" dirty="0" smtClean="0"/>
              <a:t>Is </a:t>
            </a:r>
            <a:r>
              <a:rPr lang="en-US" sz="2600" dirty="0"/>
              <a:t>there enough resource </a:t>
            </a:r>
            <a:r>
              <a:rPr lang="en-US" sz="2600" dirty="0" smtClean="0"/>
              <a:t>capacity?</a:t>
            </a:r>
            <a:endParaRPr lang="id-ID" sz="2600" dirty="0" smtClean="0"/>
          </a:p>
          <a:p>
            <a:pPr marL="536575" indent="-363538" algn="just">
              <a:buFont typeface="Wingdings" pitchFamily="2" charset="2"/>
              <a:buChar char="ü"/>
            </a:pPr>
            <a:r>
              <a:rPr lang="en-US" sz="2600" dirty="0" smtClean="0"/>
              <a:t>Is </a:t>
            </a:r>
            <a:r>
              <a:rPr lang="en-US" sz="2600" dirty="0"/>
              <a:t>this sufficient </a:t>
            </a:r>
            <a:r>
              <a:rPr lang="en-US" sz="2600" dirty="0" smtClean="0"/>
              <a:t>storage?</a:t>
            </a:r>
            <a:endParaRPr lang="en-US" dirty="0"/>
          </a:p>
        </p:txBody>
      </p:sp>
      <p:sp>
        <p:nvSpPr>
          <p:cNvPr id="4" name="Date Placeholder 3"/>
          <p:cNvSpPr>
            <a:spLocks noGrp="1"/>
          </p:cNvSpPr>
          <p:nvPr>
            <p:ph type="dt" sz="half" idx="10"/>
          </p:nvPr>
        </p:nvSpPr>
        <p:spPr/>
        <p:txBody>
          <a:bodyPr/>
          <a:lstStyle/>
          <a:p>
            <a:fld id="{08E4D69B-FF10-4F9D-958C-3492ECDCFF98}"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94</a:t>
            </a:fld>
            <a:endParaRPr lang="id-ID" dirty="0"/>
          </a:p>
        </p:txBody>
      </p:sp>
      <p:pic>
        <p:nvPicPr>
          <p:cNvPr id="7" name="Picture 6"/>
          <p:cNvPicPr>
            <a:picLocks noChangeAspect="1"/>
          </p:cNvPicPr>
          <p:nvPr/>
        </p:nvPicPr>
        <p:blipFill>
          <a:blip r:embed="rId3"/>
          <a:stretch>
            <a:fillRect/>
          </a:stretch>
        </p:blipFill>
        <p:spPr>
          <a:xfrm>
            <a:off x="5249917" y="1764436"/>
            <a:ext cx="3465591" cy="3117491"/>
          </a:xfrm>
          <a:prstGeom prst="rect">
            <a:avLst/>
          </a:prstGeom>
        </p:spPr>
      </p:pic>
    </p:spTree>
    <p:extLst>
      <p:ext uri="{BB962C8B-B14F-4D97-AF65-F5344CB8AC3E}">
        <p14:creationId xmlns:p14="http://schemas.microsoft.com/office/powerpoint/2010/main" val="34943333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With AWS</a:t>
            </a:r>
            <a:endParaRPr lang="en-US"/>
          </a:p>
        </p:txBody>
      </p:sp>
      <p:sp>
        <p:nvSpPr>
          <p:cNvPr id="3" name="Content Placeholder 2"/>
          <p:cNvSpPr>
            <a:spLocks noGrp="1"/>
          </p:cNvSpPr>
          <p:nvPr>
            <p:ph idx="1"/>
          </p:nvPr>
        </p:nvSpPr>
        <p:spPr>
          <a:xfrm>
            <a:off x="184897" y="1451811"/>
            <a:ext cx="8814723" cy="4334134"/>
          </a:xfrm>
        </p:spPr>
        <p:txBody>
          <a:bodyPr anchor="ctr">
            <a:normAutofit/>
          </a:bodyPr>
          <a:lstStyle/>
          <a:p>
            <a:pPr marL="0" indent="0">
              <a:lnSpc>
                <a:spcPct val="160000"/>
              </a:lnSpc>
              <a:buNone/>
            </a:pPr>
            <a:r>
              <a:rPr lang="en-US" sz="2400" b="1" dirty="0" smtClean="0"/>
              <a:t>With AWS:</a:t>
            </a:r>
          </a:p>
          <a:p>
            <a:pPr marL="0" indent="0">
              <a:lnSpc>
                <a:spcPct val="160000"/>
              </a:lnSpc>
              <a:buNone/>
            </a:pPr>
            <a:endParaRPr lang="en-US" sz="2400" dirty="0" smtClean="0"/>
          </a:p>
          <a:p>
            <a:pPr>
              <a:lnSpc>
                <a:spcPct val="160000"/>
              </a:lnSpc>
              <a:buFont typeface="Wingdings" panose="05000000000000000000" pitchFamily="2" charset="2"/>
              <a:buChar char="ü"/>
            </a:pPr>
            <a:r>
              <a:rPr lang="en-US" sz="2400" dirty="0" smtClean="0"/>
              <a:t>Servers</a:t>
            </a:r>
          </a:p>
          <a:p>
            <a:pPr>
              <a:lnSpc>
                <a:spcPct val="160000"/>
              </a:lnSpc>
              <a:buFont typeface="Wingdings" panose="05000000000000000000" pitchFamily="2" charset="2"/>
              <a:buChar char="ü"/>
            </a:pPr>
            <a:r>
              <a:rPr lang="en-US" sz="2400" dirty="0" smtClean="0"/>
              <a:t>Databases</a:t>
            </a:r>
          </a:p>
          <a:p>
            <a:pPr>
              <a:lnSpc>
                <a:spcPct val="160000"/>
              </a:lnSpc>
              <a:buFont typeface="Wingdings" panose="05000000000000000000" pitchFamily="2" charset="2"/>
              <a:buChar char="ü"/>
            </a:pPr>
            <a:r>
              <a:rPr lang="en-US" sz="2400" dirty="0" smtClean="0"/>
              <a:t>Storage</a:t>
            </a:r>
          </a:p>
          <a:p>
            <a:pPr>
              <a:lnSpc>
                <a:spcPct val="160000"/>
              </a:lnSpc>
              <a:buFont typeface="Wingdings" panose="05000000000000000000" pitchFamily="2" charset="2"/>
              <a:buChar char="ü"/>
            </a:pPr>
            <a:r>
              <a:rPr lang="en-US" sz="2400" dirty="0" smtClean="0"/>
              <a:t>Higher-level applications</a:t>
            </a:r>
          </a:p>
        </p:txBody>
      </p:sp>
      <p:sp>
        <p:nvSpPr>
          <p:cNvPr id="4" name="Date Placeholder 3"/>
          <p:cNvSpPr>
            <a:spLocks noGrp="1"/>
          </p:cNvSpPr>
          <p:nvPr>
            <p:ph type="dt" sz="half" idx="10"/>
          </p:nvPr>
        </p:nvSpPr>
        <p:spPr/>
        <p:txBody>
          <a:bodyPr/>
          <a:lstStyle/>
          <a:p>
            <a:fld id="{498CE737-B639-4CE7-BB76-C786178CED73}"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95</a:t>
            </a:fld>
            <a:endParaRPr lang="id-ID" dirty="0"/>
          </a:p>
        </p:txBody>
      </p:sp>
      <p:pic>
        <p:nvPicPr>
          <p:cNvPr id="7" name="Picture 6"/>
          <p:cNvPicPr>
            <a:picLocks noChangeAspect="1"/>
          </p:cNvPicPr>
          <p:nvPr/>
        </p:nvPicPr>
        <p:blipFill>
          <a:blip r:embed="rId3"/>
          <a:stretch>
            <a:fillRect/>
          </a:stretch>
        </p:blipFill>
        <p:spPr>
          <a:xfrm>
            <a:off x="4280560" y="3230679"/>
            <a:ext cx="3703380" cy="2811825"/>
          </a:xfrm>
          <a:prstGeom prst="rect">
            <a:avLst/>
          </a:prstGeom>
        </p:spPr>
      </p:pic>
    </p:spTree>
    <p:extLst>
      <p:ext uri="{BB962C8B-B14F-4D97-AF65-F5344CB8AC3E}">
        <p14:creationId xmlns:p14="http://schemas.microsoft.com/office/powerpoint/2010/main" val="574521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With AWS</a:t>
            </a:r>
            <a:endParaRPr lang="en-US"/>
          </a:p>
        </p:txBody>
      </p:sp>
      <p:sp>
        <p:nvSpPr>
          <p:cNvPr id="3" name="Content Placeholder 2"/>
          <p:cNvSpPr>
            <a:spLocks noGrp="1"/>
          </p:cNvSpPr>
          <p:nvPr>
            <p:ph idx="1"/>
          </p:nvPr>
        </p:nvSpPr>
        <p:spPr/>
        <p:txBody>
          <a:bodyPr anchor="ctr">
            <a:normAutofit/>
          </a:bodyPr>
          <a:lstStyle/>
          <a:p>
            <a:pPr>
              <a:lnSpc>
                <a:spcPct val="150000"/>
              </a:lnSpc>
            </a:pPr>
            <a:r>
              <a:rPr lang="en-US" sz="2800" dirty="0" err="1" smtClean="0"/>
              <a:t>Resouces</a:t>
            </a:r>
            <a:r>
              <a:rPr lang="en-US" sz="2800" dirty="0" smtClean="0"/>
              <a:t> can be:</a:t>
            </a:r>
          </a:p>
          <a:p>
            <a:pPr lvl="1">
              <a:lnSpc>
                <a:spcPct val="150000"/>
              </a:lnSpc>
              <a:buFont typeface="Wingdings" panose="05000000000000000000" pitchFamily="2" charset="2"/>
              <a:buChar char="ü"/>
            </a:pPr>
            <a:r>
              <a:rPr lang="en-US" sz="2600" dirty="0" smtClean="0"/>
              <a:t>Initiated within second</a:t>
            </a:r>
          </a:p>
          <a:p>
            <a:pPr lvl="1">
              <a:lnSpc>
                <a:spcPct val="150000"/>
              </a:lnSpc>
              <a:buFont typeface="Wingdings" panose="05000000000000000000" pitchFamily="2" charset="2"/>
              <a:buChar char="ü"/>
            </a:pPr>
            <a:r>
              <a:rPr lang="en-US" sz="2600" dirty="0" smtClean="0"/>
              <a:t>Treated as “temporary and disposable”</a:t>
            </a:r>
            <a:endParaRPr lang="en-US" sz="2800" b="1" dirty="0" smtClean="0"/>
          </a:p>
          <a:p>
            <a:pPr>
              <a:lnSpc>
                <a:spcPct val="150000"/>
              </a:lnSpc>
            </a:pPr>
            <a:r>
              <a:rPr lang="en-US" sz="2600" dirty="0" smtClean="0"/>
              <a:t>Free from the inflexibility</a:t>
            </a:r>
            <a:r>
              <a:rPr lang="id-ID" sz="2600" dirty="0" smtClean="0"/>
              <a:t> </a:t>
            </a:r>
            <a:r>
              <a:rPr lang="en-US" sz="2600" dirty="0" smtClean="0"/>
              <a:t>and </a:t>
            </a:r>
            <a:r>
              <a:rPr lang="en-US" sz="2600" dirty="0"/>
              <a:t>constraints </a:t>
            </a:r>
            <a:endParaRPr lang="en-US" dirty="0"/>
          </a:p>
        </p:txBody>
      </p:sp>
      <p:sp>
        <p:nvSpPr>
          <p:cNvPr id="4" name="Date Placeholder 3"/>
          <p:cNvSpPr>
            <a:spLocks noGrp="1"/>
          </p:cNvSpPr>
          <p:nvPr>
            <p:ph type="dt" sz="half" idx="10"/>
          </p:nvPr>
        </p:nvSpPr>
        <p:spPr/>
        <p:txBody>
          <a:bodyPr/>
          <a:lstStyle/>
          <a:p>
            <a:fld id="{071E32EF-2CCB-411B-82A9-D121575A1E57}"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96</a:t>
            </a:fld>
            <a:endParaRPr lang="id-ID" dirty="0"/>
          </a:p>
        </p:txBody>
      </p:sp>
      <p:pic>
        <p:nvPicPr>
          <p:cNvPr id="7" name="Picture 6"/>
          <p:cNvPicPr>
            <a:picLocks noChangeAspect="1"/>
          </p:cNvPicPr>
          <p:nvPr/>
        </p:nvPicPr>
        <p:blipFill>
          <a:blip r:embed="rId3"/>
          <a:stretch>
            <a:fillRect/>
          </a:stretch>
        </p:blipFill>
        <p:spPr>
          <a:xfrm>
            <a:off x="5850686" y="1655379"/>
            <a:ext cx="2621986" cy="1990766"/>
          </a:xfrm>
          <a:prstGeom prst="rect">
            <a:avLst/>
          </a:prstGeom>
        </p:spPr>
      </p:pic>
    </p:spTree>
    <p:extLst>
      <p:ext uri="{BB962C8B-B14F-4D97-AF65-F5344CB8AC3E}">
        <p14:creationId xmlns:p14="http://schemas.microsoft.com/office/powerpoint/2010/main" val="12309194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AGILITY</a:t>
            </a:r>
            <a:endParaRPr lang="id-ID" dirty="0"/>
          </a:p>
        </p:txBody>
      </p:sp>
      <p:sp>
        <p:nvSpPr>
          <p:cNvPr id="3" name="Content Placeholder 2"/>
          <p:cNvSpPr>
            <a:spLocks noGrp="1"/>
          </p:cNvSpPr>
          <p:nvPr>
            <p:ph idx="1"/>
          </p:nvPr>
        </p:nvSpPr>
        <p:spPr/>
        <p:txBody>
          <a:bodyPr anchor="ctr">
            <a:normAutofit/>
          </a:bodyPr>
          <a:lstStyle/>
          <a:p>
            <a:pPr marL="0" indent="0">
              <a:lnSpc>
                <a:spcPct val="150000"/>
              </a:lnSpc>
              <a:buNone/>
            </a:pPr>
            <a:r>
              <a:rPr lang="id-ID" sz="2800" dirty="0" smtClean="0"/>
              <a:t>3 Factors :</a:t>
            </a:r>
          </a:p>
          <a:p>
            <a:pPr>
              <a:lnSpc>
                <a:spcPct val="150000"/>
              </a:lnSpc>
            </a:pPr>
            <a:r>
              <a:rPr lang="id-ID" sz="2800" dirty="0" smtClean="0"/>
              <a:t>Speed</a:t>
            </a:r>
          </a:p>
          <a:p>
            <a:pPr>
              <a:lnSpc>
                <a:spcPct val="150000"/>
              </a:lnSpc>
            </a:pPr>
            <a:r>
              <a:rPr lang="id-ID" sz="2800" dirty="0" smtClean="0"/>
              <a:t>Experimentation</a:t>
            </a:r>
          </a:p>
          <a:p>
            <a:pPr>
              <a:lnSpc>
                <a:spcPct val="150000"/>
              </a:lnSpc>
            </a:pPr>
            <a:r>
              <a:rPr lang="id-ID" sz="2800" dirty="0" smtClean="0"/>
              <a:t>Cultur of innovation</a:t>
            </a:r>
            <a:endParaRPr lang="id-ID" sz="2800" dirty="0"/>
          </a:p>
        </p:txBody>
      </p:sp>
      <p:sp>
        <p:nvSpPr>
          <p:cNvPr id="4" name="Date Placeholder 3"/>
          <p:cNvSpPr>
            <a:spLocks noGrp="1"/>
          </p:cNvSpPr>
          <p:nvPr>
            <p:ph type="dt" sz="half" idx="10"/>
          </p:nvPr>
        </p:nvSpPr>
        <p:spPr/>
        <p:txBody>
          <a:bodyPr/>
          <a:lstStyle/>
          <a:p>
            <a:fld id="{9EA6F085-D854-412B-8140-819135C4BA27}"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97</a:t>
            </a:fld>
            <a:endParaRPr lang="id-ID" dirty="0"/>
          </a:p>
        </p:txBody>
      </p:sp>
    </p:spTree>
    <p:extLst>
      <p:ext uri="{BB962C8B-B14F-4D97-AF65-F5344CB8AC3E}">
        <p14:creationId xmlns:p14="http://schemas.microsoft.com/office/powerpoint/2010/main" val="34005883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Agility: Increase Speed and Global </a:t>
            </a:r>
            <a:br>
              <a:rPr lang="en-US" smtClean="0"/>
            </a:br>
            <a:r>
              <a:rPr lang="en-US" smtClean="0"/>
              <a:t>Reach</a:t>
            </a:r>
            <a:endParaRPr lang="en-US"/>
          </a:p>
        </p:txBody>
      </p:sp>
      <p:sp>
        <p:nvSpPr>
          <p:cNvPr id="3" name="Content Placeholder 2"/>
          <p:cNvSpPr>
            <a:spLocks noGrp="1"/>
          </p:cNvSpPr>
          <p:nvPr>
            <p:ph idx="1"/>
          </p:nvPr>
        </p:nvSpPr>
        <p:spPr>
          <a:xfrm>
            <a:off x="184898" y="1451811"/>
            <a:ext cx="5206909" cy="4724400"/>
          </a:xfrm>
        </p:spPr>
        <p:txBody>
          <a:bodyPr anchor="ctr">
            <a:normAutofit/>
          </a:bodyPr>
          <a:lstStyle/>
          <a:p>
            <a:pPr marL="0" indent="0">
              <a:lnSpc>
                <a:spcPct val="150000"/>
              </a:lnSpc>
              <a:buNone/>
            </a:pPr>
            <a:endParaRPr lang="en-US" sz="2800" dirty="0" smtClean="0"/>
          </a:p>
          <a:p>
            <a:pPr>
              <a:lnSpc>
                <a:spcPct val="150000"/>
              </a:lnSpc>
            </a:pPr>
            <a:r>
              <a:rPr lang="en-US" sz="2800" dirty="0" smtClean="0"/>
              <a:t>Instant </a:t>
            </a:r>
            <a:r>
              <a:rPr lang="en-US" sz="2800" dirty="0"/>
              <a:t>global </a:t>
            </a:r>
            <a:r>
              <a:rPr lang="en-US" sz="2800" dirty="0" smtClean="0"/>
              <a:t>reach</a:t>
            </a:r>
          </a:p>
          <a:p>
            <a:pPr>
              <a:lnSpc>
                <a:spcPct val="150000"/>
              </a:lnSpc>
            </a:pPr>
            <a:r>
              <a:rPr lang="en-US" sz="2800" dirty="0" smtClean="0"/>
              <a:t>Rapid </a:t>
            </a:r>
            <a:r>
              <a:rPr lang="en-US" sz="2800" dirty="0"/>
              <a:t>availability of new resources </a:t>
            </a:r>
            <a:r>
              <a:rPr lang="en-US" sz="2600" dirty="0"/>
              <a:t/>
            </a:r>
            <a:br>
              <a:rPr lang="en-US" sz="2600" dirty="0"/>
            </a:br>
            <a:endParaRPr lang="en-US" dirty="0"/>
          </a:p>
        </p:txBody>
      </p:sp>
      <p:sp>
        <p:nvSpPr>
          <p:cNvPr id="4" name="Date Placeholder 3"/>
          <p:cNvSpPr>
            <a:spLocks noGrp="1"/>
          </p:cNvSpPr>
          <p:nvPr>
            <p:ph type="dt" sz="half" idx="10"/>
          </p:nvPr>
        </p:nvSpPr>
        <p:spPr/>
        <p:txBody>
          <a:bodyPr/>
          <a:lstStyle/>
          <a:p>
            <a:fld id="{08050905-785C-4131-AB83-E6F0E379EA7A}"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98</a:t>
            </a:fld>
            <a:endParaRPr lang="id-ID" dirty="0"/>
          </a:p>
        </p:txBody>
      </p:sp>
      <p:pic>
        <p:nvPicPr>
          <p:cNvPr id="7" name="Picture 6"/>
          <p:cNvPicPr>
            <a:picLocks noChangeAspect="1"/>
          </p:cNvPicPr>
          <p:nvPr/>
        </p:nvPicPr>
        <p:blipFill>
          <a:blip r:embed="rId3"/>
          <a:stretch>
            <a:fillRect/>
          </a:stretch>
        </p:blipFill>
        <p:spPr>
          <a:xfrm>
            <a:off x="5809669" y="2454890"/>
            <a:ext cx="2714625" cy="3057525"/>
          </a:xfrm>
          <a:prstGeom prst="rect">
            <a:avLst/>
          </a:prstGeom>
        </p:spPr>
      </p:pic>
    </p:spTree>
    <p:extLst>
      <p:ext uri="{BB962C8B-B14F-4D97-AF65-F5344CB8AC3E}">
        <p14:creationId xmlns:p14="http://schemas.microsoft.com/office/powerpoint/2010/main" val="17284189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
            </a:r>
            <a:br>
              <a:rPr lang="en-US" smtClean="0"/>
            </a:br>
            <a:r>
              <a:rPr lang="en-US" sz="4000" smtClean="0"/>
              <a:t>Agility</a:t>
            </a:r>
            <a:r>
              <a:rPr lang="en-US" sz="4000"/>
              <a:t>: Increase </a:t>
            </a:r>
            <a:r>
              <a:rPr lang="en-US" sz="4000" smtClean="0"/>
              <a:t>Experimentation</a:t>
            </a:r>
            <a:r>
              <a:rPr lang="en-US" sz="4000"/>
              <a:t/>
            </a:r>
            <a:br>
              <a:rPr lang="en-US" sz="4000"/>
            </a:br>
            <a:endParaRPr lang="en-US" sz="4000"/>
          </a:p>
        </p:txBody>
      </p:sp>
      <p:sp>
        <p:nvSpPr>
          <p:cNvPr id="3" name="Content Placeholder 2"/>
          <p:cNvSpPr>
            <a:spLocks noGrp="1"/>
          </p:cNvSpPr>
          <p:nvPr>
            <p:ph idx="1"/>
          </p:nvPr>
        </p:nvSpPr>
        <p:spPr/>
        <p:txBody>
          <a:bodyPr anchor="ctr">
            <a:normAutofit/>
          </a:bodyPr>
          <a:lstStyle/>
          <a:p>
            <a:pPr marL="0" indent="0">
              <a:lnSpc>
                <a:spcPct val="150000"/>
              </a:lnSpc>
              <a:buNone/>
            </a:pPr>
            <a:r>
              <a:rPr lang="en-US" sz="2800" dirty="0"/>
              <a:t>AWS </a:t>
            </a:r>
            <a:r>
              <a:rPr lang="en-US" sz="2800" dirty="0" smtClean="0"/>
              <a:t>enables</a:t>
            </a:r>
            <a:endParaRPr lang="en-US" sz="2800" dirty="0"/>
          </a:p>
          <a:p>
            <a:pPr lvl="1">
              <a:lnSpc>
                <a:spcPct val="150000"/>
              </a:lnSpc>
              <a:buFont typeface="Wingdings" panose="05000000000000000000" pitchFamily="2" charset="2"/>
              <a:buChar char="ü"/>
            </a:pPr>
            <a:r>
              <a:rPr lang="en-US" sz="2600" dirty="0" smtClean="0"/>
              <a:t>Operations </a:t>
            </a:r>
            <a:r>
              <a:rPr lang="en-US" sz="2600" dirty="0"/>
              <a:t>as </a:t>
            </a:r>
            <a:r>
              <a:rPr lang="en-US" sz="2600" dirty="0" smtClean="0"/>
              <a:t>code</a:t>
            </a:r>
            <a:endParaRPr lang="en-US" sz="2600" dirty="0"/>
          </a:p>
          <a:p>
            <a:pPr lvl="1">
              <a:lnSpc>
                <a:spcPct val="150000"/>
              </a:lnSpc>
              <a:buFont typeface="Wingdings" panose="05000000000000000000" pitchFamily="2" charset="2"/>
              <a:buChar char="ü"/>
            </a:pPr>
            <a:r>
              <a:rPr lang="en-US" sz="2600" dirty="0" smtClean="0"/>
              <a:t>Safe Experimentation</a:t>
            </a:r>
            <a:endParaRPr lang="en-US" sz="2600" dirty="0"/>
          </a:p>
          <a:p>
            <a:pPr lvl="1">
              <a:lnSpc>
                <a:spcPct val="150000"/>
              </a:lnSpc>
              <a:buFont typeface="Wingdings" panose="05000000000000000000" pitchFamily="2" charset="2"/>
              <a:buChar char="ü"/>
            </a:pPr>
            <a:r>
              <a:rPr lang="en-US" sz="2600" dirty="0" smtClean="0"/>
              <a:t>Comparative </a:t>
            </a:r>
            <a:r>
              <a:rPr lang="en-US" sz="2600" dirty="0"/>
              <a:t>testing </a:t>
            </a:r>
            <a:endParaRPr lang="en-US" dirty="0"/>
          </a:p>
        </p:txBody>
      </p:sp>
      <p:sp>
        <p:nvSpPr>
          <p:cNvPr id="4" name="Date Placeholder 3"/>
          <p:cNvSpPr>
            <a:spLocks noGrp="1"/>
          </p:cNvSpPr>
          <p:nvPr>
            <p:ph type="dt" sz="half" idx="10"/>
          </p:nvPr>
        </p:nvSpPr>
        <p:spPr/>
        <p:txBody>
          <a:bodyPr/>
          <a:lstStyle/>
          <a:p>
            <a:fld id="{8C144F51-9D30-4B78-A08D-8EDF60E48FF1}" type="datetime1">
              <a:rPr lang="id-ID" smtClean="0"/>
              <a:t>03/07/2019</a:t>
            </a:fld>
            <a:endParaRPr lang="id-ID" dirty="0"/>
          </a:p>
        </p:txBody>
      </p:sp>
      <p:sp>
        <p:nvSpPr>
          <p:cNvPr id="5" name="Footer Placeholder 4"/>
          <p:cNvSpPr>
            <a:spLocks noGrp="1"/>
          </p:cNvSpPr>
          <p:nvPr>
            <p:ph type="ftr" sz="quarter" idx="11"/>
          </p:nvPr>
        </p:nvSpPr>
        <p:spPr/>
        <p:txBody>
          <a:bodyPr/>
          <a:lstStyle/>
          <a:p>
            <a:r>
              <a:rPr lang="id-ID" smtClean="0"/>
              <a:t>Konsep Teknologi Cloud &amp; Virtualisasi</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99</a:t>
            </a:fld>
            <a:endParaRPr lang="id-ID" dirty="0"/>
          </a:p>
        </p:txBody>
      </p:sp>
      <p:pic>
        <p:nvPicPr>
          <p:cNvPr id="7" name="Picture 6"/>
          <p:cNvPicPr>
            <a:picLocks noChangeAspect="1"/>
          </p:cNvPicPr>
          <p:nvPr/>
        </p:nvPicPr>
        <p:blipFill>
          <a:blip r:embed="rId3"/>
          <a:stretch>
            <a:fillRect/>
          </a:stretch>
        </p:blipFill>
        <p:spPr>
          <a:xfrm>
            <a:off x="4678748" y="2050816"/>
            <a:ext cx="3392613" cy="2818862"/>
          </a:xfrm>
          <a:prstGeom prst="rect">
            <a:avLst/>
          </a:prstGeom>
        </p:spPr>
      </p:pic>
    </p:spTree>
    <p:extLst>
      <p:ext uri="{BB962C8B-B14F-4D97-AF65-F5344CB8AC3E}">
        <p14:creationId xmlns:p14="http://schemas.microsoft.com/office/powerpoint/2010/main" val="6378947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2">
      <a:majorFont>
        <a:latin typeface="Product Sans"/>
        <a:ea typeface=""/>
        <a:cs typeface=""/>
      </a:majorFont>
      <a:minorFont>
        <a:latin typeface="Product 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5131</TotalTime>
  <Words>4693</Words>
  <Application>Microsoft Office PowerPoint</Application>
  <PresentationFormat>On-screen Show (4:3)</PresentationFormat>
  <Paragraphs>971</Paragraphs>
  <Slides>115</Slides>
  <Notes>26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115</vt:i4>
      </vt:variant>
    </vt:vector>
  </HeadingPairs>
  <TitlesOfParts>
    <vt:vector size="124" baseType="lpstr">
      <vt:lpstr>ＭＳ Ｐゴシック</vt:lpstr>
      <vt:lpstr>Arial</vt:lpstr>
      <vt:lpstr>Calibri</vt:lpstr>
      <vt:lpstr>Courier New</vt:lpstr>
      <vt:lpstr>HP Simplified</vt:lpstr>
      <vt:lpstr>Product Sans</vt:lpstr>
      <vt:lpstr>Segoe UI Light</vt:lpstr>
      <vt:lpstr>Wingdings</vt:lpstr>
      <vt:lpstr>Office Theme</vt:lpstr>
      <vt:lpstr>PowerPoint Presentation</vt:lpstr>
      <vt:lpstr>Konsep Teknologi Cloud &amp; Virtualisasi</vt:lpstr>
      <vt:lpstr>Konsep Teknologi Cloud Computing</vt:lpstr>
      <vt:lpstr>Komponen Cloud Computing</vt:lpstr>
      <vt:lpstr> Komponen Cloud Computing</vt:lpstr>
      <vt:lpstr>PowerPoint Presentation</vt:lpstr>
      <vt:lpstr> Komponen Cloud Computing</vt:lpstr>
      <vt:lpstr> Komponen Cloud Computing</vt:lpstr>
      <vt:lpstr> Komponen Cloud Computing</vt:lpstr>
      <vt:lpstr> Komponen Cloud Computing</vt:lpstr>
      <vt:lpstr> Komponen Cloud Computing</vt:lpstr>
      <vt:lpstr> Komponen Cloud Computing</vt:lpstr>
      <vt:lpstr> Komponen Cloud Computing</vt:lpstr>
      <vt:lpstr> Fitur-fitur Cloud Computing</vt:lpstr>
      <vt:lpstr> Arsitektur Cloud Computing</vt:lpstr>
      <vt:lpstr>Apa arti Cloud Computing bagi Service Provider ?</vt:lpstr>
      <vt:lpstr>Apa arti Cloud Computing bagi Service Provider ?</vt:lpstr>
      <vt:lpstr>Apa arti Cloud Computing bagi User ?</vt:lpstr>
      <vt:lpstr>Apa arti Cloud Computing bagi User ?</vt:lpstr>
      <vt:lpstr> Keuntungan Teknologi Cloud  Computing Bagi User</vt:lpstr>
      <vt:lpstr> Keuntungan Teknologi Cloud  Computing Bagi User</vt:lpstr>
      <vt:lpstr> Kendala cloud computing</vt:lpstr>
      <vt:lpstr> Kendala cloud computing</vt:lpstr>
      <vt:lpstr> Kendala Cloud Computing</vt:lpstr>
      <vt:lpstr> Kendala Cloud Computing</vt:lpstr>
      <vt:lpstr> Kendala Cloud Computing</vt:lpstr>
      <vt:lpstr> Kendala Cloud Computing</vt:lpstr>
      <vt:lpstr>Issu-issu Pada cloud computing</vt:lpstr>
      <vt:lpstr>Pengguna dan Penyelenggara Layanan Cloud Computing</vt:lpstr>
      <vt:lpstr>10 Contoh Perusahaan Pengguna Layanan clouds </vt:lpstr>
      <vt:lpstr>Contoh Penyedia Layanan SAAS (Software as a Service)</vt:lpstr>
      <vt:lpstr>Contoh Penyedia Layanan PAAS (Platform as a Service) </vt:lpstr>
      <vt:lpstr>Contoh Penyedia Layanan PAAS (Platform as a Service) - lanjutan</vt:lpstr>
      <vt:lpstr>Contoh Penyedia Layanan IAAS (Infrastructure as a Service)</vt:lpstr>
      <vt:lpstr>Virtualization</vt:lpstr>
      <vt:lpstr>    Virtualisasi</vt:lpstr>
      <vt:lpstr>    Virtualisasi</vt:lpstr>
      <vt:lpstr>    Virtualisasi</vt:lpstr>
      <vt:lpstr>Virtualization is key enabler </vt:lpstr>
      <vt:lpstr>The idea of Virtualization: from 1960’s </vt:lpstr>
      <vt:lpstr>The idea of Virtualization: from 1960’s  </vt:lpstr>
      <vt:lpstr>A Return to Virtual Machines </vt:lpstr>
      <vt:lpstr>A Return to Virtual Machines </vt:lpstr>
      <vt:lpstr>Starting Point: A Physical Machine </vt:lpstr>
      <vt:lpstr>What is a Virtual Machine? </vt:lpstr>
      <vt:lpstr>What is a Virtual Machine? </vt:lpstr>
      <vt:lpstr>Virtualization Properties, Features </vt:lpstr>
      <vt:lpstr>Virtualization Properties, Features </vt:lpstr>
      <vt:lpstr>  Types of Virtualization </vt:lpstr>
      <vt:lpstr>  Types of Virtualization </vt:lpstr>
      <vt:lpstr>  Types of Virtualization </vt:lpstr>
      <vt:lpstr>  Types of Virtualization </vt:lpstr>
      <vt:lpstr>Types of Virtualization</vt:lpstr>
      <vt:lpstr>Types of System Virtualization </vt:lpstr>
      <vt:lpstr>Types of System Virtualization </vt:lpstr>
      <vt:lpstr>Types of Virtualization </vt:lpstr>
      <vt:lpstr>Types of Virtualization </vt:lpstr>
      <vt:lpstr>What is a Virtual Machine Monitor? </vt:lpstr>
      <vt:lpstr>What is a Virtual Machine Monitor? </vt:lpstr>
      <vt:lpstr> VMM Implementation Goals </vt:lpstr>
      <vt:lpstr>  Processor Virtualization</vt:lpstr>
      <vt:lpstr>  Shadow Page Tables </vt:lpstr>
      <vt:lpstr>I/O Virtualization </vt:lpstr>
      <vt:lpstr>  Virtualizing I/O Devices </vt:lpstr>
      <vt:lpstr>  Virtualizing I/O Devices </vt:lpstr>
      <vt:lpstr>Karakteristik Cloud Computing</vt:lpstr>
      <vt:lpstr> NIST Essential Characteristics </vt:lpstr>
      <vt:lpstr> NIST Essential Characteristics</vt:lpstr>
      <vt:lpstr> NIST Essential Characteristics</vt:lpstr>
      <vt:lpstr> NIST Essential Characteristics</vt:lpstr>
      <vt:lpstr> NIST Essential Characteristics</vt:lpstr>
      <vt:lpstr> NIST Essential Characteristics</vt:lpstr>
      <vt:lpstr>  Basic Cloud Characteristics</vt:lpstr>
      <vt:lpstr>  Basic Cloud Characteristics</vt:lpstr>
      <vt:lpstr>  Basic Cloud Characteristics</vt:lpstr>
      <vt:lpstr>Cloud computing takes virtualization to the next step</vt:lpstr>
      <vt:lpstr>  Goal 1 – Cost Control</vt:lpstr>
      <vt:lpstr>  Goal 2 - Business Agility</vt:lpstr>
      <vt:lpstr> Goal 3 - Stick to Our Business</vt:lpstr>
      <vt:lpstr>Cloud Computing Characteristics</vt:lpstr>
      <vt:lpstr>Cloud Computing Characteristics</vt:lpstr>
      <vt:lpstr>  Elasticity – Cloud Computing </vt:lpstr>
      <vt:lpstr>What is Elasticity (Auto-Scaling)? </vt:lpstr>
      <vt:lpstr>What is Elasticity (Auto-Scaling)? </vt:lpstr>
      <vt:lpstr>IaaS Elasticity and Web Applications </vt:lpstr>
      <vt:lpstr>IaaS Elasticity and Web Applications </vt:lpstr>
      <vt:lpstr>Case Study – Animoto AWS Elasticity </vt:lpstr>
      <vt:lpstr>Case Study – Animoto AWS Elasticity </vt:lpstr>
      <vt:lpstr>Characteristics of Multi-Tenancy </vt:lpstr>
      <vt:lpstr>Benefits of Multi-Tenancy (the Promise) </vt:lpstr>
      <vt:lpstr>Architecture For Multitenancy</vt:lpstr>
      <vt:lpstr>Cloud Concepts Overview</vt:lpstr>
      <vt:lpstr>Introduction to the AWS Cloud</vt:lpstr>
      <vt:lpstr>Before AWS</vt:lpstr>
      <vt:lpstr>With AWS</vt:lpstr>
      <vt:lpstr>With AWS</vt:lpstr>
      <vt:lpstr>AGILITY</vt:lpstr>
      <vt:lpstr>Agility: Increase Speed and Global  Reach</vt:lpstr>
      <vt:lpstr> Agility: Increase Experimentation </vt:lpstr>
      <vt:lpstr> Agility: Increase Innovation  </vt:lpstr>
      <vt:lpstr> Agility: The AWS Infrastructure  </vt:lpstr>
      <vt:lpstr> Regions and Availability Zones  </vt:lpstr>
      <vt:lpstr> Edge Locations </vt:lpstr>
      <vt:lpstr>High Availability</vt:lpstr>
      <vt:lpstr>Fault Tolerance</vt:lpstr>
      <vt:lpstr>Elasticity, Scalability, and High Performance</vt:lpstr>
      <vt:lpstr>Elasticity, Scalability, and High Performance</vt:lpstr>
      <vt:lpstr>Security and Compliance </vt:lpstr>
      <vt:lpstr>Security and Compliance </vt:lpstr>
      <vt:lpstr>Reliability </vt:lpstr>
      <vt:lpstr>Pricing: Pay as you go </vt:lpstr>
      <vt:lpstr>Conclusion</vt:lpstr>
      <vt:lpstr>LATIHAN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ASUS</dc:creator>
  <cp:lastModifiedBy>Abdul Munif</cp:lastModifiedBy>
  <cp:revision>564</cp:revision>
  <dcterms:created xsi:type="dcterms:W3CDTF">2019-04-17T03:34:48Z</dcterms:created>
  <dcterms:modified xsi:type="dcterms:W3CDTF">2019-07-03T04:32:10Z</dcterms:modified>
</cp:coreProperties>
</file>